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8" r:id="rId1"/>
  </p:sldMasterIdLst>
  <p:notesMasterIdLst>
    <p:notesMasterId r:id="rId35"/>
  </p:notesMasterIdLst>
  <p:sldIdLst>
    <p:sldId id="256" r:id="rId2"/>
    <p:sldId id="257" r:id="rId3"/>
    <p:sldId id="258" r:id="rId4"/>
    <p:sldId id="259" r:id="rId5"/>
    <p:sldId id="265" r:id="rId6"/>
    <p:sldId id="264" r:id="rId7"/>
    <p:sldId id="336" r:id="rId8"/>
    <p:sldId id="261" r:id="rId9"/>
    <p:sldId id="262" r:id="rId10"/>
    <p:sldId id="263" r:id="rId11"/>
    <p:sldId id="280" r:id="rId12"/>
    <p:sldId id="282" r:id="rId13"/>
    <p:sldId id="331" r:id="rId14"/>
    <p:sldId id="289" r:id="rId15"/>
    <p:sldId id="292" r:id="rId16"/>
    <p:sldId id="293" r:id="rId17"/>
    <p:sldId id="334" r:id="rId18"/>
    <p:sldId id="297" r:id="rId19"/>
    <p:sldId id="332" r:id="rId20"/>
    <p:sldId id="333" r:id="rId21"/>
    <p:sldId id="301" r:id="rId22"/>
    <p:sldId id="290" r:id="rId23"/>
    <p:sldId id="303" r:id="rId24"/>
    <p:sldId id="310" r:id="rId25"/>
    <p:sldId id="335" r:id="rId26"/>
    <p:sldId id="311" r:id="rId27"/>
    <p:sldId id="337" r:id="rId28"/>
    <p:sldId id="313" r:id="rId29"/>
    <p:sldId id="330" r:id="rId30"/>
    <p:sldId id="326" r:id="rId31"/>
    <p:sldId id="276" r:id="rId32"/>
    <p:sldId id="277" r:id="rId33"/>
    <p:sldId id="338" r:id="rId34"/>
  </p:sldIdLst>
  <p:sldSz cx="12192000" cy="6858000"/>
  <p:notesSz cx="6858000" cy="9144000"/>
  <p:embeddedFontLst>
    <p:embeddedFont>
      <p:font typeface="Abril Fatface" panose="02000503000000020003" pitchFamily="2" charset="77"/>
      <p:regular r:id="rId36"/>
    </p:embeddedFont>
    <p:embeddedFont>
      <p:font typeface="Calibri" panose="020F0502020204030204" pitchFamily="34" charset="0"/>
      <p:regular r:id="rId37"/>
      <p:bold r:id="rId38"/>
      <p:italic r:id="rId39"/>
      <p:boldItalic r:id="rId40"/>
    </p:embeddedFont>
    <p:embeddedFont>
      <p:font typeface="DM Sans" pitchFamily="2" charset="77"/>
      <p:regular r:id="rId41"/>
      <p:bold r:id="rId42"/>
      <p:italic r:id="rId43"/>
      <p:boldItalic r:id="rId44"/>
    </p:embeddedFont>
    <p:embeddedFont>
      <p:font typeface="Griffy" panose="02000000000000000000"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DC4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96018" autoAdjust="0"/>
  </p:normalViewPr>
  <p:slideViewPr>
    <p:cSldViewPr snapToGrid="0">
      <p:cViewPr varScale="1">
        <p:scale>
          <a:sx n="113" d="100"/>
          <a:sy n="113" d="100"/>
        </p:scale>
        <p:origin x="2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cd4d260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cd4d260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5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38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45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940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574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00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70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670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90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85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GB" sz="1100" dirty="0"/>
              <a:t>Ultimately the hardware we get from </a:t>
            </a:r>
            <a:r>
              <a:rPr lang="en-GB" sz="1100" dirty="0" err="1"/>
              <a:t>ifm</a:t>
            </a:r>
            <a:r>
              <a:rPr lang="en-GB" sz="1100" dirty="0"/>
              <a:t> is fairly high-spec, but they aren’t designed for highly graphically demanding applications as shown by the lack of a high-spec GPU. The GPU capabilities is something we need to test with Qt, i.e. load it with a complex 3D render of the truck with dynamic lighting and see if it handles it.</a:t>
            </a:r>
          </a:p>
          <a:p>
            <a:pPr marL="0" indent="0">
              <a:buFont typeface="Arial" panose="020B0604020202020204" pitchFamily="34" charset="0"/>
              <a:buNone/>
            </a:pPr>
            <a:r>
              <a:rPr lang="en-GB" sz="1100" dirty="0" err="1"/>
              <a:t>Ifm</a:t>
            </a:r>
            <a:r>
              <a:rPr lang="en-GB" sz="1100" dirty="0"/>
              <a:t> have confirmed that Qt has been used on their hardware before already and offer support in terms of deploying Qt applications on their hardware – however, this is fairly new to them and they are in the process of integrating better support for Qt clients.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273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16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V4 will be the big jump to the new software platform, and this I believe means we should prioritise aesthetics and focus on starting on the right foot in terms of appearance and the foundations of our functionality which is why I don’t want to over complicate features at this stage.</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211103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99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442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690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360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08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008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02"/>
        <p:cNvGrpSpPr/>
        <p:nvPr/>
      </p:nvGrpSpPr>
      <p:grpSpPr>
        <a:xfrm>
          <a:off x="0" y="0"/>
          <a:ext cx="0" cy="0"/>
          <a:chOff x="0" y="0"/>
          <a:chExt cx="0" cy="0"/>
        </a:xfrm>
      </p:grpSpPr>
      <p:grpSp>
        <p:nvGrpSpPr>
          <p:cNvPr id="403" name="Google Shape;403;p13"/>
          <p:cNvGrpSpPr/>
          <p:nvPr/>
        </p:nvGrpSpPr>
        <p:grpSpPr>
          <a:xfrm>
            <a:off x="-54500" y="2918637"/>
            <a:ext cx="12245912" cy="3938882"/>
            <a:chOff x="4435" y="7748593"/>
            <a:chExt cx="12182563" cy="5161009"/>
          </a:xfrm>
        </p:grpSpPr>
        <p:sp>
          <p:nvSpPr>
            <p:cNvPr id="404" name="Google Shape;404;p13"/>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3"/>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3"/>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3"/>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3"/>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3"/>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3"/>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3"/>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3"/>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3"/>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3"/>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3"/>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3"/>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3"/>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3"/>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3"/>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3"/>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3"/>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3"/>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3"/>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3"/>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3"/>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3"/>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3"/>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3"/>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3"/>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3"/>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6" name="Google Shape;436;p13"/>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3"/>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3"/>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3"/>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3"/>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3"/>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3"/>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32"/>
        <p:cNvGrpSpPr/>
        <p:nvPr/>
      </p:nvGrpSpPr>
      <p:grpSpPr>
        <a:xfrm>
          <a:off x="0" y="0"/>
          <a:ext cx="0" cy="0"/>
          <a:chOff x="0" y="0"/>
          <a:chExt cx="0" cy="0"/>
        </a:xfrm>
      </p:grpSpPr>
      <p:grpSp>
        <p:nvGrpSpPr>
          <p:cNvPr id="533" name="Google Shape;533;p16"/>
          <p:cNvGrpSpPr/>
          <p:nvPr/>
        </p:nvGrpSpPr>
        <p:grpSpPr>
          <a:xfrm>
            <a:off x="-54500" y="2918637"/>
            <a:ext cx="12245912" cy="3938882"/>
            <a:chOff x="4435" y="7748593"/>
            <a:chExt cx="12182563" cy="5161009"/>
          </a:xfrm>
        </p:grpSpPr>
        <p:sp>
          <p:nvSpPr>
            <p:cNvPr id="534" name="Google Shape;534;p1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6" name="Google Shape;566;p16"/>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7" name="Google Shape;567;p16"/>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8" name="Google Shape;568;p16"/>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69" name="Google Shape;569;p16"/>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0" name="Google Shape;570;p16"/>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71" name="Google Shape;571;p16"/>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2" name="Google Shape;572;p16"/>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73" name="Google Shape;573;p16"/>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4" name="Google Shape;574;p16"/>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5" name="Google Shape;575;p16"/>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76" name="Google Shape;576;p16"/>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1 Credits">
  <p:cSld name="CUSTOM_16_1">
    <p:bg>
      <p:bgPr>
        <a:gradFill>
          <a:gsLst>
            <a:gs pos="0">
              <a:schemeClr val="accent1"/>
            </a:gs>
            <a:gs pos="100000">
              <a:schemeClr val="accent2"/>
            </a:gs>
          </a:gsLst>
          <a:lin ang="2698631" scaled="0"/>
        </a:gradFill>
        <a:effectLst/>
      </p:bgPr>
    </p:bg>
    <p:spTree>
      <p:nvGrpSpPr>
        <p:cNvPr id="1" name="Shape 652"/>
        <p:cNvGrpSpPr/>
        <p:nvPr/>
      </p:nvGrpSpPr>
      <p:grpSpPr>
        <a:xfrm>
          <a:off x="0" y="0"/>
          <a:ext cx="0" cy="0"/>
          <a:chOff x="0" y="0"/>
          <a:chExt cx="0" cy="0"/>
        </a:xfrm>
      </p:grpSpPr>
      <p:sp>
        <p:nvSpPr>
          <p:cNvPr id="653" name="Google Shape;653;p19"/>
          <p:cNvSpPr txBox="1">
            <a:spLocks noGrp="1"/>
          </p:cNvSpPr>
          <p:nvPr>
            <p:ph type="title"/>
          </p:nvPr>
        </p:nvSpPr>
        <p:spPr>
          <a:xfrm>
            <a:off x="858975" y="1150325"/>
            <a:ext cx="10356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dk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4" name="Google Shape;654;p19"/>
          <p:cNvSpPr txBox="1">
            <a:spLocks noGrp="1"/>
          </p:cNvSpPr>
          <p:nvPr>
            <p:ph type="body" idx="1"/>
          </p:nvPr>
        </p:nvSpPr>
        <p:spPr>
          <a:xfrm>
            <a:off x="859161" y="2150975"/>
            <a:ext cx="10356000" cy="31068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dk1"/>
              </a:buClr>
              <a:buSzPts val="1900"/>
              <a:buChar char="●"/>
              <a:defRPr>
                <a:solidFill>
                  <a:schemeClr val="dk1"/>
                </a:solidFill>
              </a:defRPr>
            </a:lvl1pPr>
            <a:lvl2pPr marL="914400" lvl="1" indent="-349250" rtl="0">
              <a:spcBef>
                <a:spcPts val="2100"/>
              </a:spcBef>
              <a:spcAft>
                <a:spcPts val="0"/>
              </a:spcAft>
              <a:buClr>
                <a:schemeClr val="dk1"/>
              </a:buClr>
              <a:buSzPts val="1900"/>
              <a:buChar char="○"/>
              <a:defRPr>
                <a:solidFill>
                  <a:schemeClr val="dk1"/>
                </a:solidFill>
              </a:defRPr>
            </a:lvl2pPr>
            <a:lvl3pPr marL="1371600" lvl="2" indent="-349250" rtl="0">
              <a:spcBef>
                <a:spcPts val="2100"/>
              </a:spcBef>
              <a:spcAft>
                <a:spcPts val="0"/>
              </a:spcAft>
              <a:buClr>
                <a:schemeClr val="dk1"/>
              </a:buClr>
              <a:buSzPts val="1900"/>
              <a:buChar char="■"/>
              <a:defRPr>
                <a:solidFill>
                  <a:schemeClr val="dk1"/>
                </a:solidFill>
              </a:defRPr>
            </a:lvl3pPr>
            <a:lvl4pPr marL="1828800" lvl="3" indent="-349250" rtl="0">
              <a:spcBef>
                <a:spcPts val="2100"/>
              </a:spcBef>
              <a:spcAft>
                <a:spcPts val="0"/>
              </a:spcAft>
              <a:buClr>
                <a:schemeClr val="dk1"/>
              </a:buClr>
              <a:buSzPts val="1900"/>
              <a:buChar char="●"/>
              <a:defRPr>
                <a:solidFill>
                  <a:schemeClr val="dk1"/>
                </a:solidFill>
              </a:defRPr>
            </a:lvl4pPr>
            <a:lvl5pPr marL="2286000" lvl="4" indent="-349250" rtl="0">
              <a:spcBef>
                <a:spcPts val="2100"/>
              </a:spcBef>
              <a:spcAft>
                <a:spcPts val="0"/>
              </a:spcAft>
              <a:buClr>
                <a:schemeClr val="dk1"/>
              </a:buClr>
              <a:buSzPts val="1900"/>
              <a:buChar char="○"/>
              <a:defRPr>
                <a:solidFill>
                  <a:schemeClr val="dk1"/>
                </a:solidFill>
              </a:defRPr>
            </a:lvl5pPr>
            <a:lvl6pPr marL="2743200" lvl="5" indent="-349250" rtl="0">
              <a:spcBef>
                <a:spcPts val="2100"/>
              </a:spcBef>
              <a:spcAft>
                <a:spcPts val="0"/>
              </a:spcAft>
              <a:buClr>
                <a:schemeClr val="dk1"/>
              </a:buClr>
              <a:buSzPts val="1900"/>
              <a:buChar char="■"/>
              <a:defRPr>
                <a:solidFill>
                  <a:schemeClr val="dk1"/>
                </a:solidFill>
              </a:defRPr>
            </a:lvl6pPr>
            <a:lvl7pPr marL="3200400" lvl="6" indent="-349250" rtl="0">
              <a:spcBef>
                <a:spcPts val="2100"/>
              </a:spcBef>
              <a:spcAft>
                <a:spcPts val="0"/>
              </a:spcAft>
              <a:buClr>
                <a:schemeClr val="dk1"/>
              </a:buClr>
              <a:buSzPts val="1900"/>
              <a:buChar char="●"/>
              <a:defRPr>
                <a:solidFill>
                  <a:schemeClr val="dk1"/>
                </a:solidFill>
              </a:defRPr>
            </a:lvl7pPr>
            <a:lvl8pPr marL="3657600" lvl="7" indent="-349250" rtl="0">
              <a:spcBef>
                <a:spcPts val="2100"/>
              </a:spcBef>
              <a:spcAft>
                <a:spcPts val="0"/>
              </a:spcAft>
              <a:buClr>
                <a:schemeClr val="dk1"/>
              </a:buClr>
              <a:buSzPts val="1900"/>
              <a:buChar char="○"/>
              <a:defRPr>
                <a:solidFill>
                  <a:schemeClr val="dk1"/>
                </a:solidFill>
              </a:defRPr>
            </a:lvl8pPr>
            <a:lvl9pPr marL="4114800" lvl="8" indent="-349250" rtl="0">
              <a:spcBef>
                <a:spcPts val="2100"/>
              </a:spcBef>
              <a:spcAft>
                <a:spcPts val="2100"/>
              </a:spcAft>
              <a:buClr>
                <a:schemeClr val="dk1"/>
              </a:buClr>
              <a:buSzPts val="1900"/>
              <a:buChar char="■"/>
              <a:defRPr>
                <a:solidFill>
                  <a:schemeClr val="dk1"/>
                </a:solidFill>
              </a:defRPr>
            </a:lvl9pPr>
          </a:lstStyle>
          <a:p>
            <a:endParaRPr/>
          </a:p>
        </p:txBody>
      </p:sp>
      <p:grpSp>
        <p:nvGrpSpPr>
          <p:cNvPr id="655" name="Google Shape;655;p19"/>
          <p:cNvGrpSpPr/>
          <p:nvPr/>
        </p:nvGrpSpPr>
        <p:grpSpPr>
          <a:xfrm>
            <a:off x="-130700" y="3234091"/>
            <a:ext cx="12322662" cy="3624061"/>
            <a:chOff x="4435" y="7748593"/>
            <a:chExt cx="12182563" cy="5161009"/>
          </a:xfrm>
        </p:grpSpPr>
        <p:sp>
          <p:nvSpPr>
            <p:cNvPr id="656" name="Google Shape;656;p1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2" name="Google Shape;122;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 name="Google Shape;123;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4" name="Google Shape;124;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 name="Google Shape;125;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8" name="Google Shape;128;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 name="Google Shape;201;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2" name="Google Shape;202;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3" name="Google Shape;203;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5" name="Google Shape;205;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10"/>
          <p:cNvSpPr txBox="1">
            <a:spLocks noGrp="1"/>
          </p:cNvSpPr>
          <p:nvPr>
            <p:ph type="title"/>
          </p:nvPr>
        </p:nvSpPr>
        <p:spPr>
          <a:xfrm>
            <a:off x="548200" y="1992075"/>
            <a:ext cx="11095500" cy="3160800"/>
          </a:xfrm>
          <a:prstGeom prst="rect">
            <a:avLst/>
          </a:prstGeom>
        </p:spPr>
        <p:txBody>
          <a:bodyPr spcFirstLastPara="1" wrap="square" lIns="121900" tIns="121900" rIns="121900" bIns="121900"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5" name="Google Shape;395;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6" name="Google Shape;396;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7" name="Google Shape;397;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8" name="Google Shape;398;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399" name="Google Shape;399;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0" name="Google Shape;400;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2" r:id="rId11"/>
    <p:sldLayoutId id="2147483665" r:id="rId12"/>
    <p:sldLayoutId id="21474836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ideo" Target="https://www.youtube.com/embed/q9VqbxD25L0?feature=oembed" TargetMode="External"/><Relationship Id="rId5" Type="http://schemas.openxmlformats.org/officeDocument/2006/relationships/image" Target="../media/image16.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8.wdp"/><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1336750" y="4323400"/>
            <a:ext cx="3613941"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txBox="1">
            <a:spLocks noGrp="1"/>
          </p:cNvSpPr>
          <p:nvPr>
            <p:ph type="subTitle" idx="1"/>
          </p:nvPr>
        </p:nvSpPr>
        <p:spPr>
          <a:xfrm>
            <a:off x="1464075" y="4415575"/>
            <a:ext cx="4086300" cy="441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dirty="0"/>
              <a:t>Santthos Siwasubramaniam</a:t>
            </a:r>
            <a:endParaRPr dirty="0"/>
          </a:p>
        </p:txBody>
      </p:sp>
      <p:sp>
        <p:nvSpPr>
          <p:cNvPr id="744" name="Google Shape;744;p22"/>
          <p:cNvSpPr/>
          <p:nvPr/>
        </p:nvSpPr>
        <p:spPr>
          <a:xfrm>
            <a:off x="1407564" y="2262908"/>
            <a:ext cx="4688436" cy="559905"/>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Scarab V4 HMI</a:t>
            </a:r>
          </a:p>
        </p:txBody>
      </p:sp>
      <p:sp>
        <p:nvSpPr>
          <p:cNvPr id="745" name="Google Shape;745;p22"/>
          <p:cNvSpPr/>
          <p:nvPr/>
        </p:nvSpPr>
        <p:spPr>
          <a:xfrm>
            <a:off x="1407563" y="3138450"/>
            <a:ext cx="9468984" cy="635257"/>
          </a:xfrm>
          <a:prstGeom prst="rect">
            <a:avLst/>
          </a:prstGeom>
        </p:spPr>
        <p:txBody>
          <a:bodyPr>
            <a:prstTxWarp prst="textPlain">
              <a:avLst/>
            </a:prstTxWarp>
          </a:bodyPr>
          <a:lstStyle/>
          <a:p>
            <a:pPr lvl="0" algn="ctr"/>
            <a:r>
              <a:rPr lang="en-GB" b="1" dirty="0">
                <a:gradFill>
                  <a:gsLst>
                    <a:gs pos="0">
                      <a:schemeClr val="accent1"/>
                    </a:gs>
                    <a:gs pos="100000">
                      <a:schemeClr val="accent2"/>
                    </a:gs>
                  </a:gsLst>
                  <a:lin ang="2700006" scaled="0"/>
                </a:gradFill>
                <a:latin typeface="DM Sans"/>
              </a:rPr>
              <a:t>Development Software Proposal</a:t>
            </a:r>
            <a:endParaRPr b="1" i="0" dirty="0">
              <a:ln>
                <a:noFill/>
              </a:ln>
              <a:gradFill>
                <a:gsLst>
                  <a:gs pos="0">
                    <a:schemeClr val="accent1"/>
                  </a:gs>
                  <a:gs pos="100000">
                    <a:schemeClr val="accent2"/>
                  </a:gs>
                </a:gsLst>
                <a:lin ang="2700006" scaled="0"/>
              </a:gradFill>
              <a:latin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46A6B717-10D7-DB56-21C0-642DDF8D2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82" t="8033" r="15553" b="49615"/>
          <a:stretch/>
        </p:blipFill>
        <p:spPr bwMode="auto">
          <a:xfrm>
            <a:off x="2361277" y="541800"/>
            <a:ext cx="9428373" cy="4581647"/>
          </a:xfrm>
          <a:prstGeom prst="rect">
            <a:avLst/>
          </a:prstGeom>
          <a:noFill/>
          <a:extLst>
            <a:ext uri="{909E8E84-426E-40DD-AFC4-6F175D3DCCD1}">
              <a14:hiddenFill xmlns:a14="http://schemas.microsoft.com/office/drawing/2010/main">
                <a:solidFill>
                  <a:srgbClr val="FFFFFF"/>
                </a:solidFill>
              </a14:hiddenFill>
            </a:ext>
          </a:extLst>
        </p:spPr>
      </p:pic>
      <p:sp>
        <p:nvSpPr>
          <p:cNvPr id="812" name="Google Shape;812;p29"/>
          <p:cNvSpPr txBox="1">
            <a:spLocks noGrp="1"/>
          </p:cNvSpPr>
          <p:nvPr>
            <p:ph type="title"/>
          </p:nvPr>
        </p:nvSpPr>
        <p:spPr>
          <a:xfrm>
            <a:off x="619250" y="1059600"/>
            <a:ext cx="3844466" cy="34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It’s time to move 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13" name="Google Shape;813;p29"/>
          <p:cNvSpPr txBox="1">
            <a:spLocks noGrp="1"/>
          </p:cNvSpPr>
          <p:nvPr>
            <p:ph type="body" idx="1"/>
          </p:nvPr>
        </p:nvSpPr>
        <p:spPr>
          <a:xfrm>
            <a:off x="440350" y="5185011"/>
            <a:ext cx="11349300" cy="1131189"/>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t>Having already committed to a high-spec screen, we should really take advantage of its capabilities in terms of handling more complex graphics. The ceiling with CODESYS has been reached and if we stick with it, it stops us innovating more complex solutions into the future. </a:t>
            </a:r>
            <a:endParaRPr dirty="0"/>
          </a:p>
          <a:p>
            <a:pPr marL="0" lvl="0" indent="0" algn="ctr" rtl="0">
              <a:spcBef>
                <a:spcPts val="2100"/>
              </a:spcBef>
              <a:spcAft>
                <a:spcPts val="0"/>
              </a:spcAft>
              <a:buNone/>
            </a:pPr>
            <a:endParaRPr dirty="0"/>
          </a:p>
          <a:p>
            <a:pPr marL="0" lvl="0" indent="0" algn="ctr" rtl="0">
              <a:spcBef>
                <a:spcPts val="2100"/>
              </a:spcBef>
              <a:spcAft>
                <a:spcPts val="21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An evaluation of various software packages and our selection criteria. </a:t>
            </a:r>
            <a:endParaRPr dirty="0"/>
          </a:p>
          <a:p>
            <a:pPr marL="0" lvl="0" indent="0" algn="l" rtl="0">
              <a:spcBef>
                <a:spcPts val="2100"/>
              </a:spcBef>
              <a:spcAft>
                <a:spcPts val="2100"/>
              </a:spcAft>
              <a:buNone/>
            </a:pPr>
            <a:r>
              <a:rPr lang="en" dirty="0"/>
              <a:t>So what are our options and what c</a:t>
            </a:r>
            <a:r>
              <a:rPr lang="en-GB" dirty="0"/>
              <a:t>an</a:t>
            </a:r>
            <a:r>
              <a:rPr lang="en" dirty="0"/>
              <a:t> they deliver…</a:t>
            </a:r>
            <a:endParaRPr dirty="0"/>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Our Software Options </a:t>
            </a:r>
            <a:endParaRPr dirty="0"/>
          </a:p>
        </p:txBody>
      </p:sp>
      <p:sp>
        <p:nvSpPr>
          <p:cNvPr id="776" name="Google Shape;776;p25"/>
          <p:cNvSpPr/>
          <p:nvPr/>
        </p:nvSpPr>
        <p:spPr>
          <a:xfrm>
            <a:off x="1058779" y="1843175"/>
            <a:ext cx="3886201"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DM Sans"/>
              </a:rPr>
              <a:t>0</a:t>
            </a:r>
            <a:r>
              <a:rPr lang="en-GB" b="1" i="0" dirty="0">
                <a:ln>
                  <a:noFill/>
                </a:ln>
                <a:gradFill>
                  <a:gsLst>
                    <a:gs pos="0">
                      <a:schemeClr val="accent1"/>
                    </a:gs>
                    <a:gs pos="100000">
                      <a:schemeClr val="accent2"/>
                    </a:gs>
                  </a:gsLst>
                  <a:lin ang="2700006" scaled="0"/>
                </a:gradFill>
                <a:latin typeface="DM Sans"/>
              </a:rPr>
              <a:t>2</a:t>
            </a:r>
            <a:endParaRPr b="1" i="0" dirty="0">
              <a:ln>
                <a:noFill/>
              </a:ln>
              <a:gradFill>
                <a:gsLst>
                  <a:gs pos="0">
                    <a:schemeClr val="accent1"/>
                  </a:gs>
                  <a:gs pos="100000">
                    <a:schemeClr val="accent2"/>
                  </a:gs>
                </a:gsLst>
                <a:lin ang="2700006" scaled="0"/>
              </a:gradFill>
              <a:latin typeface="DM Sans"/>
            </a:endParaRPr>
          </a:p>
        </p:txBody>
      </p:sp>
    </p:spTree>
    <p:extLst>
      <p:ext uri="{BB962C8B-B14F-4D97-AF65-F5344CB8AC3E}">
        <p14:creationId xmlns:p14="http://schemas.microsoft.com/office/powerpoint/2010/main" val="95061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27"/>
          <p:cNvSpPr txBox="1">
            <a:spLocks noGrp="1"/>
          </p:cNvSpPr>
          <p:nvPr>
            <p:ph type="title"/>
          </p:nvPr>
        </p:nvSpPr>
        <p:spPr>
          <a:xfrm>
            <a:off x="765066" y="890552"/>
            <a:ext cx="5330934" cy="1517019"/>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000" dirty="0">
                <a:solidFill>
                  <a:schemeClr val="tx1">
                    <a:lumMod val="10000"/>
                    <a:lumOff val="90000"/>
                  </a:schemeClr>
                </a:solidFill>
              </a:rPr>
              <a:t>Development Software</a:t>
            </a:r>
            <a:endParaRPr sz="4000" dirty="0">
              <a:solidFill>
                <a:schemeClr val="tx1">
                  <a:lumMod val="10000"/>
                  <a:lumOff val="90000"/>
                </a:schemeClr>
              </a:solidFill>
            </a:endParaRPr>
          </a:p>
        </p:txBody>
      </p:sp>
      <p:pic>
        <p:nvPicPr>
          <p:cNvPr id="4098" name="Picture 2" descr="Rightware I Automotive HMI development framework">
            <a:extLst>
              <a:ext uri="{FF2B5EF4-FFF2-40B4-BE49-F238E27FC236}">
                <a16:creationId xmlns:a16="http://schemas.microsoft.com/office/drawing/2014/main" id="{DE43E5D4-018E-7A96-1350-1301B30517AD}"/>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35526" t="42325" r="35066" b="43333"/>
          <a:stretch/>
        </p:blipFill>
        <p:spPr bwMode="auto">
          <a:xfrm>
            <a:off x="1974738" y="5000503"/>
            <a:ext cx="2758343" cy="756653"/>
          </a:xfrm>
          <a:prstGeom prst="rect">
            <a:avLst/>
          </a:prstGeom>
          <a:extLst>
            <a:ext uri="{909E8E84-426E-40DD-AFC4-6F175D3DCCD1}">
              <a14:hiddenFill xmlns:a14="http://schemas.microsoft.com/office/drawing/2010/main">
                <a:solidFill>
                  <a:srgbClr val="FFFFFF"/>
                </a:solidFill>
              </a14:hiddenFill>
            </a:ext>
          </a:extLst>
        </p:spPr>
      </p:pic>
      <p:pic>
        <p:nvPicPr>
          <p:cNvPr id="4100" name="Picture 4" descr="Qt green logo transparent PNG - StickPNG">
            <a:extLst>
              <a:ext uri="{FF2B5EF4-FFF2-40B4-BE49-F238E27FC236}">
                <a16:creationId xmlns:a16="http://schemas.microsoft.com/office/drawing/2014/main" id="{213DC9F9-A8D2-E533-0B5A-A0B9A250A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46" t="22036" r="17291" b="24505"/>
          <a:stretch/>
        </p:blipFill>
        <p:spPr bwMode="auto">
          <a:xfrm>
            <a:off x="3517317" y="2932206"/>
            <a:ext cx="1676635" cy="13365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real Engine Branding Guidelines and Trademark Usage - Unreal Engine">
            <a:extLst>
              <a:ext uri="{FF2B5EF4-FFF2-40B4-BE49-F238E27FC236}">
                <a16:creationId xmlns:a16="http://schemas.microsoft.com/office/drawing/2014/main" id="{E19439B3-5A52-E486-CF01-B8E7210B5DA8}"/>
              </a:ext>
            </a:extLst>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28708" t="15087" r="29631" b="14035"/>
          <a:stretch/>
        </p:blipFill>
        <p:spPr bwMode="auto">
          <a:xfrm>
            <a:off x="1549282" y="3321757"/>
            <a:ext cx="1278594" cy="1224370"/>
          </a:xfrm>
          <a:prstGeom prst="rect">
            <a:avLst/>
          </a:prstGeom>
          <a:extLst>
            <a:ext uri="{909E8E84-426E-40DD-AFC4-6F175D3DCCD1}">
              <a14:hiddenFill xmlns:a14="http://schemas.microsoft.com/office/drawing/2010/main">
                <a:solidFill>
                  <a:srgbClr val="FFFFFF"/>
                </a:solidFill>
              </a14:hiddenFill>
            </a:ext>
          </a:extLst>
        </p:spPr>
      </p:pic>
      <p:pic>
        <p:nvPicPr>
          <p:cNvPr id="4104" name="Picture 8" descr="Elektrobit Automotive Software Developer – Elektrobit">
            <a:extLst>
              <a:ext uri="{FF2B5EF4-FFF2-40B4-BE49-F238E27FC236}">
                <a16:creationId xmlns:a16="http://schemas.microsoft.com/office/drawing/2014/main" id="{7B0704C7-0DDF-B25A-56EB-A78DA7E86377}"/>
              </a:ext>
            </a:extLst>
          </p:cNvPr>
          <p:cNvPicPr>
            <a:picLocks noChangeAspect="1" noChangeArrowheads="1"/>
          </p:cNvPicPr>
          <p:nvPr/>
        </p:nvPicPr>
        <p:blipFill>
          <a:blip r:embed="rId6">
            <a:clrChange>
              <a:clrFrom>
                <a:srgbClr val="3E3E3E"/>
              </a:clrFrom>
              <a:clrTo>
                <a:srgbClr val="3E3E3E">
                  <a:alpha val="0"/>
                </a:srgbClr>
              </a:clrTo>
            </a:clrChange>
            <a:extLst>
              <a:ext uri="{28A0092B-C50C-407E-A947-70E740481C1C}">
                <a14:useLocalDpi xmlns:a14="http://schemas.microsoft.com/office/drawing/2010/main" val="0"/>
              </a:ext>
            </a:extLst>
          </a:blip>
          <a:srcRect/>
          <a:stretch>
            <a:fillRect/>
          </a:stretch>
        </p:blipFill>
        <p:spPr bwMode="auto">
          <a:xfrm>
            <a:off x="6572835" y="3031647"/>
            <a:ext cx="2757765" cy="98353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arman International - Wikipedia">
            <a:extLst>
              <a:ext uri="{FF2B5EF4-FFF2-40B4-BE49-F238E27FC236}">
                <a16:creationId xmlns:a16="http://schemas.microsoft.com/office/drawing/2014/main" id="{1FF528C5-AAF8-60DA-76F1-3613E8E99B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600" y="3721749"/>
            <a:ext cx="1829661" cy="107035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ntellias Ltd on Behance">
            <a:extLst>
              <a:ext uri="{FF2B5EF4-FFF2-40B4-BE49-F238E27FC236}">
                <a16:creationId xmlns:a16="http://schemas.microsoft.com/office/drawing/2014/main" id="{F221D85C-2E54-6507-5489-C5D390B8B288}"/>
              </a:ext>
            </a:extLst>
          </p:cNvPr>
          <p:cNvPicPr>
            <a:picLocks noChangeAspect="1" noChangeArrowheads="1"/>
          </p:cNvPicPr>
          <p:nvPr/>
        </p:nvPicPr>
        <p:blipFill rotWithShape="1">
          <a:blip r:embed="rId8">
            <a:clrChange>
              <a:clrFrom>
                <a:srgbClr val="253746"/>
              </a:clrFrom>
              <a:clrTo>
                <a:srgbClr val="253746">
                  <a:alpha val="0"/>
                </a:srgbClr>
              </a:clrTo>
            </a:clrChange>
            <a:extLst>
              <a:ext uri="{28A0092B-C50C-407E-A947-70E740481C1C}">
                <a14:useLocalDpi xmlns:a14="http://schemas.microsoft.com/office/drawing/2010/main" val="0"/>
              </a:ext>
            </a:extLst>
          </a:blip>
          <a:srcRect t="35755" b="37598"/>
          <a:stretch/>
        </p:blipFill>
        <p:spPr bwMode="auto">
          <a:xfrm>
            <a:off x="7386554" y="4990436"/>
            <a:ext cx="2628900" cy="70052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790;p27">
            <a:extLst>
              <a:ext uri="{FF2B5EF4-FFF2-40B4-BE49-F238E27FC236}">
                <a16:creationId xmlns:a16="http://schemas.microsoft.com/office/drawing/2014/main" id="{2CAB4C03-285B-F667-6E47-15313B0BCA08}"/>
              </a:ext>
            </a:extLst>
          </p:cNvPr>
          <p:cNvSpPr txBox="1">
            <a:spLocks/>
          </p:cNvSpPr>
          <p:nvPr/>
        </p:nvSpPr>
        <p:spPr>
          <a:xfrm>
            <a:off x="5934633" y="890552"/>
            <a:ext cx="5936524" cy="13612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en-GB" sz="4000" dirty="0">
                <a:solidFill>
                  <a:schemeClr val="tx1">
                    <a:lumMod val="10000"/>
                    <a:lumOff val="90000"/>
                  </a:schemeClr>
                </a:solidFill>
              </a:rPr>
              <a:t>Outsourced  Development</a:t>
            </a:r>
          </a:p>
        </p:txBody>
      </p:sp>
      <p:sp>
        <p:nvSpPr>
          <p:cNvPr id="17" name="Rectangle 16">
            <a:extLst>
              <a:ext uri="{FF2B5EF4-FFF2-40B4-BE49-F238E27FC236}">
                <a16:creationId xmlns:a16="http://schemas.microsoft.com/office/drawing/2014/main" id="{10AFB9B9-EEA6-DD5F-2FB3-5B13CF09DDD3}"/>
              </a:ext>
            </a:extLst>
          </p:cNvPr>
          <p:cNvSpPr/>
          <p:nvPr/>
        </p:nvSpPr>
        <p:spPr>
          <a:xfrm>
            <a:off x="734613" y="2764852"/>
            <a:ext cx="5565408" cy="337115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0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8" name="Google Shape;898;p37"/>
          <p:cNvSpPr txBox="1">
            <a:spLocks noGrp="1"/>
          </p:cNvSpPr>
          <p:nvPr>
            <p:ph type="title"/>
          </p:nvPr>
        </p:nvSpPr>
        <p:spPr>
          <a:xfrm>
            <a:off x="1189050" y="593375"/>
            <a:ext cx="9707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The Options…</a:t>
            </a:r>
            <a:endParaRPr dirty="0"/>
          </a:p>
        </p:txBody>
      </p:sp>
      <p:sp>
        <p:nvSpPr>
          <p:cNvPr id="899" name="Google Shape;899;p37"/>
          <p:cNvSpPr txBox="1">
            <a:spLocks noGrp="1"/>
          </p:cNvSpPr>
          <p:nvPr>
            <p:ph type="subTitle" idx="2"/>
          </p:nvPr>
        </p:nvSpPr>
        <p:spPr>
          <a:xfrm>
            <a:off x="4999276" y="3441879"/>
            <a:ext cx="20250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600"/>
              </a:spcAft>
              <a:buNone/>
            </a:pPr>
            <a:r>
              <a:rPr lang="en" sz="2800" dirty="0"/>
              <a:t>The Qt Company</a:t>
            </a:r>
            <a:endParaRPr sz="2800" dirty="0"/>
          </a:p>
        </p:txBody>
      </p:sp>
      <p:sp>
        <p:nvSpPr>
          <p:cNvPr id="901" name="Google Shape;901;p37"/>
          <p:cNvSpPr txBox="1">
            <a:spLocks noGrp="1"/>
          </p:cNvSpPr>
          <p:nvPr>
            <p:ph type="body" idx="4"/>
          </p:nvPr>
        </p:nvSpPr>
        <p:spPr>
          <a:xfrm>
            <a:off x="1189051" y="4534824"/>
            <a:ext cx="2658900" cy="1914101"/>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An open-source games development platform which has recently expanded to allow HMI development. </a:t>
            </a:r>
            <a:endParaRPr dirty="0"/>
          </a:p>
        </p:txBody>
      </p:sp>
      <p:sp>
        <p:nvSpPr>
          <p:cNvPr id="902" name="Google Shape;902;p37"/>
          <p:cNvSpPr txBox="1">
            <a:spLocks noGrp="1"/>
          </p:cNvSpPr>
          <p:nvPr>
            <p:ph type="body" idx="5"/>
          </p:nvPr>
        </p:nvSpPr>
        <p:spPr>
          <a:xfrm>
            <a:off x="4833621" y="4523395"/>
            <a:ext cx="2658900" cy="1741229"/>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The best option in terms of support, compatibility, cost and capability.</a:t>
            </a:r>
            <a:endParaRPr dirty="0"/>
          </a:p>
        </p:txBody>
      </p:sp>
      <p:sp>
        <p:nvSpPr>
          <p:cNvPr id="903" name="Google Shape;903;p37"/>
          <p:cNvSpPr txBox="1">
            <a:spLocks noGrp="1"/>
          </p:cNvSpPr>
          <p:nvPr>
            <p:ph type="body" idx="6"/>
          </p:nvPr>
        </p:nvSpPr>
        <p:spPr>
          <a:xfrm>
            <a:off x="8357870" y="4510167"/>
            <a:ext cx="2658900" cy="191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similar software package to Qt but considerably more expensive and limited support – about a tenth the size of Qt.</a:t>
            </a:r>
            <a:endParaRPr dirty="0"/>
          </a:p>
        </p:txBody>
      </p:sp>
      <p:pic>
        <p:nvPicPr>
          <p:cNvPr id="5" name="Picture 6" descr="Unreal Engine Branding Guidelines and Trademark Usage - Unreal Engine">
            <a:extLst>
              <a:ext uri="{FF2B5EF4-FFF2-40B4-BE49-F238E27FC236}">
                <a16:creationId xmlns:a16="http://schemas.microsoft.com/office/drawing/2014/main" id="{866678F0-9633-3545-C1EB-7FCE9B588FE9}"/>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8708" t="15087" r="29631" b="34805"/>
          <a:stretch/>
        </p:blipFill>
        <p:spPr bwMode="auto">
          <a:xfrm>
            <a:off x="1368129" y="1968552"/>
            <a:ext cx="2300745" cy="1557551"/>
          </a:xfrm>
          <a:prstGeom prst="rect">
            <a:avLst/>
          </a:prstGeom>
          <a:extLst>
            <a:ext uri="{909E8E84-426E-40DD-AFC4-6F175D3DCCD1}">
              <a14:hiddenFill xmlns:a14="http://schemas.microsoft.com/office/drawing/2010/main">
                <a:solidFill>
                  <a:srgbClr val="FFFFFF"/>
                </a:solidFill>
              </a14:hiddenFill>
            </a:ext>
          </a:extLst>
        </p:spPr>
      </p:pic>
      <p:pic>
        <p:nvPicPr>
          <p:cNvPr id="6" name="Picture 6" descr="Unreal Engine Branding Guidelines and Trademark Usage - Unreal Engine">
            <a:extLst>
              <a:ext uri="{FF2B5EF4-FFF2-40B4-BE49-F238E27FC236}">
                <a16:creationId xmlns:a16="http://schemas.microsoft.com/office/drawing/2014/main" id="{59623FE2-E098-0574-3CEC-AD7925ABCEEF}"/>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28708" t="65523" r="29631" b="14035"/>
          <a:stretch/>
        </p:blipFill>
        <p:spPr bwMode="auto">
          <a:xfrm>
            <a:off x="1389114" y="3875361"/>
            <a:ext cx="2300745" cy="635400"/>
          </a:xfrm>
          <a:prstGeom prst="rect">
            <a:avLst/>
          </a:prstGeom>
          <a:extLst>
            <a:ext uri="{909E8E84-426E-40DD-AFC4-6F175D3DCCD1}">
              <a14:hiddenFill xmlns:a14="http://schemas.microsoft.com/office/drawing/2010/main">
                <a:solidFill>
                  <a:srgbClr val="FFFFFF"/>
                </a:solidFill>
              </a14:hiddenFill>
            </a:ext>
          </a:extLst>
        </p:spPr>
      </p:pic>
      <p:pic>
        <p:nvPicPr>
          <p:cNvPr id="7" name="Picture 4" descr="Qt green logo transparent PNG - StickPNG">
            <a:extLst>
              <a:ext uri="{FF2B5EF4-FFF2-40B4-BE49-F238E27FC236}">
                <a16:creationId xmlns:a16="http://schemas.microsoft.com/office/drawing/2014/main" id="{4F645245-49F3-C61B-4BF9-4A5861C2FC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46" t="22036" r="17291" b="24505"/>
          <a:stretch/>
        </p:blipFill>
        <p:spPr bwMode="auto">
          <a:xfrm>
            <a:off x="5049151" y="1909931"/>
            <a:ext cx="1987198" cy="1584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ightware I Automotive HMI development framework">
            <a:extLst>
              <a:ext uri="{FF2B5EF4-FFF2-40B4-BE49-F238E27FC236}">
                <a16:creationId xmlns:a16="http://schemas.microsoft.com/office/drawing/2014/main" id="{BDF1D72C-F00A-6DB5-F146-ACFF60B800D8}"/>
              </a:ext>
            </a:extLst>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35526" t="42325" r="54435" b="43333"/>
          <a:stretch/>
        </p:blipFill>
        <p:spPr bwMode="auto">
          <a:xfrm>
            <a:off x="8558227" y="1951706"/>
            <a:ext cx="1830729" cy="1471107"/>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Rightware I Automotive HMI development framework">
            <a:extLst>
              <a:ext uri="{FF2B5EF4-FFF2-40B4-BE49-F238E27FC236}">
                <a16:creationId xmlns:a16="http://schemas.microsoft.com/office/drawing/2014/main" id="{7E0E9FB0-36DE-F5D4-41D1-B6D7BDBC12F7}"/>
              </a:ext>
            </a:extLst>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44680" t="42325" r="35066" b="43333"/>
          <a:stretch/>
        </p:blipFill>
        <p:spPr bwMode="auto">
          <a:xfrm>
            <a:off x="8413628" y="3706102"/>
            <a:ext cx="2338139" cy="93124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5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4"/>
          <p:cNvSpPr txBox="1">
            <a:spLocks noGrp="1"/>
          </p:cNvSpPr>
          <p:nvPr>
            <p:ph type="body" idx="4294967295"/>
          </p:nvPr>
        </p:nvSpPr>
        <p:spPr>
          <a:xfrm>
            <a:off x="147275" y="6446003"/>
            <a:ext cx="7264178" cy="34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000" dirty="0"/>
              <a:t>As posted by Qt on their youtube channel</a:t>
            </a:r>
            <a:endParaRPr sz="1000" dirty="0"/>
          </a:p>
        </p:txBody>
      </p:sp>
      <p:pic>
        <p:nvPicPr>
          <p:cNvPr id="2" name="Picture 4" descr="Qt green logo transparent PNG - StickPNG">
            <a:extLst>
              <a:ext uri="{FF2B5EF4-FFF2-40B4-BE49-F238E27FC236}">
                <a16:creationId xmlns:a16="http://schemas.microsoft.com/office/drawing/2014/main" id="{69AD452E-24F2-B0E8-4F77-816B325D15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46" t="22036" r="17291" b="24505"/>
          <a:stretch/>
        </p:blipFill>
        <p:spPr bwMode="auto">
          <a:xfrm>
            <a:off x="147275" y="615551"/>
            <a:ext cx="1676635" cy="133653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84;p26">
            <a:extLst>
              <a:ext uri="{FF2B5EF4-FFF2-40B4-BE49-F238E27FC236}">
                <a16:creationId xmlns:a16="http://schemas.microsoft.com/office/drawing/2014/main" id="{4EB90E2B-3EE2-EF1F-96E8-8363BEDA2345}"/>
              </a:ext>
            </a:extLst>
          </p:cNvPr>
          <p:cNvSpPr txBox="1">
            <a:spLocks/>
          </p:cNvSpPr>
          <p:nvPr/>
        </p:nvSpPr>
        <p:spPr>
          <a:xfrm>
            <a:off x="214574" y="1952087"/>
            <a:ext cx="2200825" cy="238155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GB" sz="1800" dirty="0">
                <a:solidFill>
                  <a:schemeClr val="tx1">
                    <a:lumMod val="10000"/>
                    <a:lumOff val="90000"/>
                  </a:schemeClr>
                </a:solidFill>
                <a:latin typeface="DM Sans" pitchFamily="2" charset="0"/>
              </a:rPr>
              <a:t>Mercedes, Hyundai, Koenigsegg, Harman, TomTom, Kia, Genesis, Rimac, Continental.</a:t>
            </a:r>
          </a:p>
        </p:txBody>
      </p:sp>
      <p:pic>
        <p:nvPicPr>
          <p:cNvPr id="6" name="Online Media 5" title="Welcome to Outrun - The full digital cockpit">
            <a:hlinkClick r:id="" action="ppaction://media"/>
            <a:extLst>
              <a:ext uri="{FF2B5EF4-FFF2-40B4-BE49-F238E27FC236}">
                <a16:creationId xmlns:a16="http://schemas.microsoft.com/office/drawing/2014/main" id="{43CB90DC-AEA3-7BC4-B47A-F1B701369F51}"/>
              </a:ext>
            </a:extLst>
          </p:cNvPr>
          <p:cNvPicPr>
            <a:picLocks noRot="1" noChangeAspect="1"/>
          </p:cNvPicPr>
          <p:nvPr>
            <a:videoFile r:link="rId1"/>
          </p:nvPr>
        </p:nvPicPr>
        <p:blipFill>
          <a:blip r:embed="rId5"/>
          <a:stretch>
            <a:fillRect/>
          </a:stretch>
        </p:blipFill>
        <p:spPr>
          <a:xfrm>
            <a:off x="2576048" y="846194"/>
            <a:ext cx="9142677" cy="5165612"/>
          </a:xfrm>
          <a:prstGeom prst="rect">
            <a:avLst/>
          </a:prstGeom>
        </p:spPr>
      </p:pic>
    </p:spTree>
    <p:extLst>
      <p:ext uri="{BB962C8B-B14F-4D97-AF65-F5344CB8AC3E}">
        <p14:creationId xmlns:p14="http://schemas.microsoft.com/office/powerpoint/2010/main" val="69404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8" name="Content Placeholder 8">
            <a:extLst>
              <a:ext uri="{FF2B5EF4-FFF2-40B4-BE49-F238E27FC236}">
                <a16:creationId xmlns:a16="http://schemas.microsoft.com/office/drawing/2014/main" id="{25EBD07B-69E8-68A0-DDE2-4883CE5DA038}"/>
              </a:ext>
            </a:extLst>
          </p:cNvPr>
          <p:cNvPicPr>
            <a:picLocks noChangeAspect="1"/>
          </p:cNvPicPr>
          <p:nvPr/>
        </p:nvPicPr>
        <p:blipFill rotWithShape="1">
          <a:blip r:embed="rId3"/>
          <a:srcRect r="10572"/>
          <a:stretch/>
        </p:blipFill>
        <p:spPr>
          <a:xfrm>
            <a:off x="-1" y="0"/>
            <a:ext cx="12192001" cy="6605337"/>
          </a:xfrm>
          <a:prstGeom prst="rect">
            <a:avLst/>
          </a:prstGeom>
          <a:noFill/>
          <a:ln>
            <a:noFill/>
          </a:ln>
        </p:spPr>
      </p:pic>
      <p:pic>
        <p:nvPicPr>
          <p:cNvPr id="9" name="Content Placeholder 8">
            <a:extLst>
              <a:ext uri="{FF2B5EF4-FFF2-40B4-BE49-F238E27FC236}">
                <a16:creationId xmlns:a16="http://schemas.microsoft.com/office/drawing/2014/main" id="{B1B951E9-F4F5-B1CE-BFF3-CEC8D2478EC2}"/>
              </a:ext>
            </a:extLst>
          </p:cNvPr>
          <p:cNvPicPr>
            <a:picLocks noChangeAspect="1"/>
          </p:cNvPicPr>
          <p:nvPr/>
        </p:nvPicPr>
        <p:blipFill rotWithShape="1">
          <a:blip r:embed="rId3"/>
          <a:srcRect t="91500" r="10572"/>
          <a:stretch/>
        </p:blipFill>
        <p:spPr>
          <a:xfrm>
            <a:off x="-2" y="6324600"/>
            <a:ext cx="12192001" cy="561474"/>
          </a:xfrm>
          <a:prstGeom prst="rect">
            <a:avLst/>
          </a:prstGeom>
          <a:noFill/>
          <a:ln>
            <a:noFill/>
          </a:ln>
        </p:spPr>
      </p:pic>
    </p:spTree>
    <p:extLst>
      <p:ext uri="{BB962C8B-B14F-4D97-AF65-F5344CB8AC3E}">
        <p14:creationId xmlns:p14="http://schemas.microsoft.com/office/powerpoint/2010/main" val="3418988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91" name="Google Shape;791;p27"/>
          <p:cNvSpPr txBox="1">
            <a:spLocks noGrp="1"/>
          </p:cNvSpPr>
          <p:nvPr>
            <p:ph type="body" idx="4"/>
          </p:nvPr>
        </p:nvSpPr>
        <p:spPr>
          <a:xfrm>
            <a:off x="6464146" y="2891450"/>
            <a:ext cx="49611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792" name="Google Shape;792;p27"/>
          <p:cNvSpPr txBox="1">
            <a:spLocks noGrp="1"/>
          </p:cNvSpPr>
          <p:nvPr>
            <p:ph type="body" idx="3"/>
          </p:nvPr>
        </p:nvSpPr>
        <p:spPr>
          <a:xfrm>
            <a:off x="873350" y="2903200"/>
            <a:ext cx="49608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A man's best friend...</a:t>
            </a:r>
            <a:endParaRPr/>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Mmm, can I fit in?...</a:t>
            </a:r>
            <a:endParaRPr/>
          </a:p>
        </p:txBody>
      </p:sp>
      <p:pic>
        <p:nvPicPr>
          <p:cNvPr id="2" name="Content Placeholder 4">
            <a:extLst>
              <a:ext uri="{FF2B5EF4-FFF2-40B4-BE49-F238E27FC236}">
                <a16:creationId xmlns:a16="http://schemas.microsoft.com/office/drawing/2014/main" id="{C9D14355-2B9D-8F31-8301-BE659708372E}"/>
              </a:ext>
            </a:extLst>
          </p:cNvPr>
          <p:cNvPicPr>
            <a:picLocks noChangeAspect="1"/>
          </p:cNvPicPr>
          <p:nvPr/>
        </p:nvPicPr>
        <p:blipFill rotWithShape="1">
          <a:blip r:embed="rId3"/>
          <a:srcRect b="3411"/>
          <a:stretch/>
        </p:blipFill>
        <p:spPr>
          <a:xfrm>
            <a:off x="0" y="410775"/>
            <a:ext cx="12192000" cy="6036449"/>
          </a:xfrm>
          <a:prstGeom prst="rect">
            <a:avLst/>
          </a:prstGeom>
          <a:noFill/>
          <a:ln>
            <a:noFill/>
          </a:ln>
        </p:spPr>
      </p:pic>
      <p:pic>
        <p:nvPicPr>
          <p:cNvPr id="3" name="Content Placeholder 8">
            <a:extLst>
              <a:ext uri="{FF2B5EF4-FFF2-40B4-BE49-F238E27FC236}">
                <a16:creationId xmlns:a16="http://schemas.microsoft.com/office/drawing/2014/main" id="{D442AC4B-471E-7133-AAA2-96A3BDEC8A0C}"/>
              </a:ext>
            </a:extLst>
          </p:cNvPr>
          <p:cNvPicPr>
            <a:picLocks noChangeAspect="1"/>
          </p:cNvPicPr>
          <p:nvPr/>
        </p:nvPicPr>
        <p:blipFill rotWithShape="1">
          <a:blip r:embed="rId4"/>
          <a:srcRect t="91500" r="10572"/>
          <a:stretch/>
        </p:blipFill>
        <p:spPr>
          <a:xfrm>
            <a:off x="-1" y="6308558"/>
            <a:ext cx="12192001" cy="561474"/>
          </a:xfrm>
          <a:prstGeom prst="rect">
            <a:avLst/>
          </a:prstGeom>
          <a:noFill/>
          <a:ln>
            <a:noFill/>
          </a:ln>
        </p:spPr>
      </p:pic>
      <p:pic>
        <p:nvPicPr>
          <p:cNvPr id="4" name="Content Placeholder 8">
            <a:extLst>
              <a:ext uri="{FF2B5EF4-FFF2-40B4-BE49-F238E27FC236}">
                <a16:creationId xmlns:a16="http://schemas.microsoft.com/office/drawing/2014/main" id="{0C6BEEF8-3E3A-8889-3B6E-B155C4322A11}"/>
              </a:ext>
            </a:extLst>
          </p:cNvPr>
          <p:cNvPicPr>
            <a:picLocks noChangeAspect="1"/>
          </p:cNvPicPr>
          <p:nvPr/>
        </p:nvPicPr>
        <p:blipFill rotWithShape="1">
          <a:blip r:embed="rId4"/>
          <a:srcRect t="91500" r="10572"/>
          <a:stretch/>
        </p:blipFill>
        <p:spPr>
          <a:xfrm>
            <a:off x="-2" y="-45723"/>
            <a:ext cx="12192001" cy="561474"/>
          </a:xfrm>
          <a:prstGeom prst="rect">
            <a:avLst/>
          </a:prstGeom>
          <a:noFill/>
          <a:ln>
            <a:noFill/>
          </a:ln>
        </p:spPr>
      </p:pic>
    </p:spTree>
    <p:extLst>
      <p:ext uri="{BB962C8B-B14F-4D97-AF65-F5344CB8AC3E}">
        <p14:creationId xmlns:p14="http://schemas.microsoft.com/office/powerpoint/2010/main" val="414269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8DB0-4D8E-FFB4-A660-CB6A3F6196C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2633AC7-0499-EB78-E3E0-859FAA725726}"/>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A92EAD09-07EE-13C5-E38C-45E4345550A1}"/>
              </a:ext>
            </a:extLst>
          </p:cNvPr>
          <p:cNvPicPr>
            <a:picLocks noChangeAspect="1"/>
          </p:cNvPicPr>
          <p:nvPr/>
        </p:nvPicPr>
        <p:blipFill>
          <a:blip r:embed="rId2"/>
          <a:stretch>
            <a:fillRect/>
          </a:stretch>
        </p:blipFill>
        <p:spPr>
          <a:xfrm>
            <a:off x="0" y="225425"/>
            <a:ext cx="12192000" cy="6407150"/>
          </a:xfrm>
          <a:prstGeom prst="rect">
            <a:avLst/>
          </a:prstGeom>
        </p:spPr>
      </p:pic>
    </p:spTree>
    <p:extLst>
      <p:ext uri="{BB962C8B-B14F-4D97-AF65-F5344CB8AC3E}">
        <p14:creationId xmlns:p14="http://schemas.microsoft.com/office/powerpoint/2010/main" val="2080883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6968389" y="1344396"/>
            <a:ext cx="5223611" cy="435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5400" dirty="0"/>
              <a:t>Fully data-driven 3D rendering engine </a:t>
            </a:r>
            <a:endParaRPr sz="5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The Qt 3D Design Studio will allow us to implement ideas around augmented reality and mapping allowing us to offer much greater functionality to our customers.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2" name="Picture 1">
            <a:extLst>
              <a:ext uri="{FF2B5EF4-FFF2-40B4-BE49-F238E27FC236}">
                <a16:creationId xmlns:a16="http://schemas.microsoft.com/office/drawing/2014/main" id="{38A5B8E8-75C4-F0AB-0B64-F09679A8B5AE}"/>
              </a:ext>
            </a:extLst>
          </p:cNvPr>
          <p:cNvPicPr>
            <a:picLocks noChangeAspect="1"/>
          </p:cNvPicPr>
          <p:nvPr/>
        </p:nvPicPr>
        <p:blipFill rotWithShape="1">
          <a:blip r:embed="rId3">
            <a:clrChange>
              <a:clrFrom>
                <a:srgbClr val="F4F4F4"/>
              </a:clrFrom>
              <a:clrTo>
                <a:srgbClr val="F4F4F4">
                  <a:alpha val="0"/>
                </a:srgbClr>
              </a:clrTo>
            </a:clrChange>
            <a:extLst>
              <a:ext uri="{BEBA8EAE-BF5A-486C-A8C5-ECC9F3942E4B}">
                <a14:imgProps xmlns:a14="http://schemas.microsoft.com/office/drawing/2010/main">
                  <a14:imgLayer r:embed="rId4">
                    <a14:imgEffect>
                      <a14:backgroundRemoval t="10000" b="90000" l="5000" r="45000"/>
                    </a14:imgEffect>
                  </a14:imgLayer>
                </a14:imgProps>
              </a:ext>
            </a:extLst>
          </a:blip>
          <a:srcRect t="8187" r="50000" b="10244"/>
          <a:stretch/>
        </p:blipFill>
        <p:spPr>
          <a:xfrm>
            <a:off x="344000" y="962526"/>
            <a:ext cx="6096000" cy="4191949"/>
          </a:xfrm>
          <a:prstGeom prst="rect">
            <a:avLst/>
          </a:prstGeom>
        </p:spPr>
      </p:pic>
    </p:spTree>
    <p:extLst>
      <p:ext uri="{BB962C8B-B14F-4D97-AF65-F5344CB8AC3E}">
        <p14:creationId xmlns:p14="http://schemas.microsoft.com/office/powerpoint/2010/main" val="402547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634446" y="1446281"/>
            <a:ext cx="5223611" cy="353531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5400" dirty="0"/>
              <a:t>Real-time feedback in a rich 3D environment</a:t>
            </a:r>
            <a:endParaRPr dirty="0"/>
          </a:p>
          <a:p>
            <a:pPr marL="0" lvl="0" indent="0" algn="l" rtl="0">
              <a:spcBef>
                <a:spcPts val="0"/>
              </a:spcBef>
              <a:spcAft>
                <a:spcPts val="0"/>
              </a:spcAft>
              <a:buNone/>
            </a:pPr>
            <a:endParaRPr dirty="0"/>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Feedback data from sensors along with forward control data can be represented on a 3D model of the truck in a set environment (as shown in the demo).</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3" name="Picture 2">
            <a:extLst>
              <a:ext uri="{FF2B5EF4-FFF2-40B4-BE49-F238E27FC236}">
                <a16:creationId xmlns:a16="http://schemas.microsoft.com/office/drawing/2014/main" id="{37C4E19D-52B4-B1E8-A371-0C50B0DF084F}"/>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Lst>
          </a:blip>
          <a:srcRect l="43534" t="9241" r="11819" b="9241"/>
          <a:stretch/>
        </p:blipFill>
        <p:spPr>
          <a:xfrm>
            <a:off x="5378115" y="845071"/>
            <a:ext cx="6179439" cy="4605013"/>
          </a:xfrm>
          <a:prstGeom prst="rect">
            <a:avLst/>
          </a:prstGeom>
        </p:spPr>
      </p:pic>
    </p:spTree>
    <p:extLst>
      <p:ext uri="{BB962C8B-B14F-4D97-AF65-F5344CB8AC3E}">
        <p14:creationId xmlns:p14="http://schemas.microsoft.com/office/powerpoint/2010/main" val="370640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6031932" y="1614725"/>
            <a:ext cx="3585410" cy="1324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600" dirty="0"/>
              <a:t>R&amp;D…</a:t>
            </a:r>
            <a:endParaRPr sz="6600" dirty="0"/>
          </a:p>
        </p:txBody>
      </p:sp>
      <p:pic>
        <p:nvPicPr>
          <p:cNvPr id="3" name="Picture 2" descr="Text&#10;&#10;Description automatically generated with low confidence">
            <a:extLst>
              <a:ext uri="{FF2B5EF4-FFF2-40B4-BE49-F238E27FC236}">
                <a16:creationId xmlns:a16="http://schemas.microsoft.com/office/drawing/2014/main" id="{97C7A846-E08E-FE83-1011-4FDF5923C564}"/>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414" b="89441" l="9954" r="97917">
                        <a14:foregroundMark x1="80208" y1="7660" x2="83333" y2="4969"/>
                        <a14:foregroundMark x1="90625" y1="4348" x2="94213" y2="3520"/>
                        <a14:foregroundMark x1="96875" y1="1863" x2="98032" y2="1449"/>
                        <a14:foregroundMark x1="95718" y1="2277" x2="96875" y2="1863"/>
                        <a14:foregroundMark x1="65741" y1="83437" x2="64352" y2="82195"/>
                        <a14:foregroundMark x1="66667" y1="81573" x2="68287" y2="89027"/>
                        <a14:foregroundMark x1="75810" y1="414" x2="75810" y2="414"/>
                        <a14:foregroundMark x1="75579" y1="414" x2="75579" y2="414"/>
                        <a14:foregroundMark x1="75231" y1="621" x2="75579" y2="414"/>
                        <a14:foregroundMark x1="74769" y1="1035" x2="75347" y2="621"/>
                        <a14:backgroundMark x1="89352" y1="16770" x2="89352" y2="16770"/>
                        <a14:backgroundMark x1="91782" y1="10973" x2="91782" y2="10973"/>
                        <a14:backgroundMark x1="94560" y1="6418" x2="94560" y2="6418"/>
                        <a14:backgroundMark x1="96528" y1="3727" x2="96528" y2="3727"/>
                        <a14:backgroundMark x1="96065" y1="3934" x2="96065" y2="3934"/>
                        <a14:backgroundMark x1="98264" y1="1035" x2="98264" y2="1035"/>
                        <a14:backgroundMark x1="98032" y1="1656" x2="98032" y2="1656"/>
                        <a14:backgroundMark x1="97569" y1="2484" x2="97569" y2="2484"/>
                        <a14:backgroundMark x1="74884" y1="0" x2="74884" y2="0"/>
                        <a14:backgroundMark x1="79861" y1="72257" x2="79861" y2="72257"/>
                        <a14:backgroundMark x1="86921" y1="34576" x2="86921" y2="34576"/>
                        <a14:backgroundMark x1="86574" y1="34783" x2="86574" y2="34783"/>
                        <a14:backgroundMark x1="91667" y1="11387" x2="91667" y2="11387"/>
                        <a14:backgroundMark x1="92593" y1="10145" x2="92593" y2="10145"/>
                        <a14:backgroundMark x1="92130" y1="9731" x2="92130" y2="9731"/>
                        <a14:backgroundMark x1="92940" y1="8696" x2="92940" y2="8696"/>
                        <a14:backgroundMark x1="88773" y1="20290" x2="88773" y2="20290"/>
                        <a14:backgroundMark x1="98148" y1="828" x2="98148" y2="828"/>
                        <a14:backgroundMark x1="90162" y1="16149" x2="90162" y2="16149"/>
                        <a14:backgroundMark x1="83333" y1="61077" x2="83333" y2="61077"/>
                        <a14:backgroundMark x1="86690" y1="33126" x2="86690" y2="33126"/>
                        <a14:backgroundMark x1="89931" y1="15735" x2="89931" y2="15735"/>
                        <a14:backgroundMark x1="97569" y1="1656" x2="97569" y2="1656"/>
                        <a14:backgroundMark x1="97454" y1="1242" x2="97454" y2="1242"/>
                        <a14:backgroundMark x1="97685" y1="1863" x2="97685" y2="1863"/>
                      </a14:backgroundRemoval>
                    </a14:imgEffect>
                    <a14:imgEffect>
                      <a14:saturation sat="0"/>
                    </a14:imgEffect>
                    <a14:imgEffect>
                      <a14:brightnessContrast bright="40000" contrast="40000"/>
                    </a14:imgEffect>
                  </a14:imgLayer>
                </a14:imgProps>
              </a:ext>
            </a:extLst>
          </a:blip>
          <a:srcRect l="45959" r="941" b="5474"/>
          <a:stretch/>
        </p:blipFill>
        <p:spPr>
          <a:xfrm flipH="1">
            <a:off x="959248" y="0"/>
            <a:ext cx="3784254" cy="3765885"/>
          </a:xfrm>
          <a:prstGeom prst="rect">
            <a:avLst/>
          </a:prstGeom>
        </p:spPr>
      </p:pic>
      <p:pic>
        <p:nvPicPr>
          <p:cNvPr id="6" name="Picture 5">
            <a:extLst>
              <a:ext uri="{FF2B5EF4-FFF2-40B4-BE49-F238E27FC236}">
                <a16:creationId xmlns:a16="http://schemas.microsoft.com/office/drawing/2014/main" id="{243E9FE2-ADCE-0836-5512-7ECA689800EB}"/>
              </a:ext>
            </a:extLst>
          </p:cNvPr>
          <p:cNvPicPr>
            <a:picLocks noChangeAspect="1"/>
          </p:cNvPicPr>
          <p:nvPr/>
        </p:nvPicPr>
        <p:blipFill>
          <a:blip r:embed="rId5">
            <a:clrChange>
              <a:clrFrom>
                <a:srgbClr val="202124"/>
              </a:clrFrom>
              <a:clrTo>
                <a:srgbClr val="202124">
                  <a:alpha val="0"/>
                </a:srgbClr>
              </a:clrTo>
            </a:clrChange>
          </a:blip>
          <a:stretch>
            <a:fillRect/>
          </a:stretch>
        </p:blipFill>
        <p:spPr>
          <a:xfrm>
            <a:off x="6023808" y="2939525"/>
            <a:ext cx="5410955" cy="2905530"/>
          </a:xfrm>
          <a:prstGeom prst="rect">
            <a:avLst/>
          </a:prstGeom>
        </p:spPr>
      </p:pic>
      <p:cxnSp>
        <p:nvCxnSpPr>
          <p:cNvPr id="12" name="Straight Connector 11">
            <a:extLst>
              <a:ext uri="{FF2B5EF4-FFF2-40B4-BE49-F238E27FC236}">
                <a16:creationId xmlns:a16="http://schemas.microsoft.com/office/drawing/2014/main" id="{32D8BA93-4C2C-1BCF-9A41-4CEDB25EDBD8}"/>
              </a:ext>
            </a:extLst>
          </p:cNvPr>
          <p:cNvCxnSpPr>
            <a:cxnSpLocks/>
          </p:cNvCxnSpPr>
          <p:nvPr/>
        </p:nvCxnSpPr>
        <p:spPr>
          <a:xfrm>
            <a:off x="6524073" y="5171287"/>
            <a:ext cx="830179"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6215082" y="2103294"/>
            <a:ext cx="5223611" cy="208460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5400" dirty="0"/>
              <a:t>Driver Applications</a:t>
            </a:r>
            <a:endParaRPr sz="5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Qt can compile cross platform to develop phone/desktop applications which will allow us to explore fleet management ideas for example. </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3" name="Picture 2">
            <a:extLst>
              <a:ext uri="{FF2B5EF4-FFF2-40B4-BE49-F238E27FC236}">
                <a16:creationId xmlns:a16="http://schemas.microsoft.com/office/drawing/2014/main" id="{4BAACF2B-0A9A-129D-E1B3-45E70E2FF841}"/>
              </a:ext>
            </a:extLst>
          </p:cNvPr>
          <p:cNvPicPr>
            <a:picLocks noChangeAspect="1"/>
          </p:cNvPicPr>
          <p:nvPr/>
        </p:nvPicPr>
        <p:blipFill rotWithShape="1">
          <a:blip r:embed="rId3">
            <a:clrChange>
              <a:clrFrom>
                <a:srgbClr val="F4F4F4"/>
              </a:clrFrom>
              <a:clrTo>
                <a:srgbClr val="F4F4F4">
                  <a:alpha val="0"/>
                </a:srgbClr>
              </a:clrTo>
            </a:clrChange>
            <a:extLst>
              <a:ext uri="{BEBA8EAE-BF5A-486C-A8C5-ECC9F3942E4B}">
                <a14:imgProps xmlns:a14="http://schemas.microsoft.com/office/drawing/2010/main">
                  <a14:imgLayer r:embed="rId4">
                    <a14:imgEffect>
                      <a14:backgroundRemoval t="9940" b="89910" l="6912" r="89981">
                        <a14:foregroundMark x1="6912" y1="40813" x2="7609" y2="46235"/>
                      </a14:backgroundRemoval>
                    </a14:imgEffect>
                  </a14:imgLayer>
                </a14:imgProps>
              </a:ext>
            </a:extLst>
          </a:blip>
          <a:srcRect l="2777" t="9002" r="51736" b="6996"/>
          <a:stretch/>
        </p:blipFill>
        <p:spPr>
          <a:xfrm>
            <a:off x="941352" y="1344396"/>
            <a:ext cx="4632858" cy="3602401"/>
          </a:xfrm>
          <a:prstGeom prst="rect">
            <a:avLst/>
          </a:prstGeom>
        </p:spPr>
      </p:pic>
    </p:spTree>
    <p:extLst>
      <p:ext uri="{BB962C8B-B14F-4D97-AF65-F5344CB8AC3E}">
        <p14:creationId xmlns:p14="http://schemas.microsoft.com/office/powerpoint/2010/main" val="319942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A review and evaluation of the challenges we face integrating a Qt application HMI with our back-end CODESYS control system</a:t>
            </a:r>
            <a:endParaRPr dirty="0"/>
          </a:p>
          <a:p>
            <a:pPr marL="0" lvl="0" indent="0" algn="l" rtl="0">
              <a:spcBef>
                <a:spcPts val="2100"/>
              </a:spcBef>
              <a:spcAft>
                <a:spcPts val="2100"/>
              </a:spcAft>
              <a:buNone/>
            </a:pPr>
            <a:r>
              <a:rPr lang="en-GB" dirty="0"/>
              <a:t>Has it been done before and how…</a:t>
            </a:r>
            <a:endParaRPr dirty="0"/>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System Integration</a:t>
            </a:r>
            <a:endParaRPr dirty="0"/>
          </a:p>
        </p:txBody>
      </p:sp>
      <p:sp>
        <p:nvSpPr>
          <p:cNvPr id="776" name="Google Shape;776;p25"/>
          <p:cNvSpPr/>
          <p:nvPr/>
        </p:nvSpPr>
        <p:spPr>
          <a:xfrm>
            <a:off x="1058779" y="1843175"/>
            <a:ext cx="3886201"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DM Sans"/>
              </a:rPr>
              <a:t>0</a:t>
            </a:r>
            <a:r>
              <a:rPr lang="en-GB" b="1" i="0" dirty="0">
                <a:ln>
                  <a:noFill/>
                </a:ln>
                <a:gradFill>
                  <a:gsLst>
                    <a:gs pos="0">
                      <a:schemeClr val="accent1"/>
                    </a:gs>
                    <a:gs pos="100000">
                      <a:schemeClr val="accent2"/>
                    </a:gs>
                  </a:gsLst>
                  <a:lin ang="2700006" scaled="0"/>
                </a:gradFill>
                <a:latin typeface="DM Sans"/>
              </a:rPr>
              <a:t>4</a:t>
            </a:r>
            <a:endParaRPr b="1" i="0" dirty="0">
              <a:ln>
                <a:noFill/>
              </a:ln>
              <a:gradFill>
                <a:gsLst>
                  <a:gs pos="0">
                    <a:schemeClr val="accent1"/>
                  </a:gs>
                  <a:gs pos="100000">
                    <a:schemeClr val="accent2"/>
                  </a:gs>
                </a:gsLst>
                <a:lin ang="2700006" scaled="0"/>
              </a:gradFill>
              <a:latin typeface="DM Sans"/>
            </a:endParaRPr>
          </a:p>
        </p:txBody>
      </p:sp>
    </p:spTree>
    <p:extLst>
      <p:ext uri="{BB962C8B-B14F-4D97-AF65-F5344CB8AC3E}">
        <p14:creationId xmlns:p14="http://schemas.microsoft.com/office/powerpoint/2010/main" val="4036433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48250" y="1848600"/>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2400" dirty="0">
                <a:solidFill>
                  <a:schemeClr val="tx1">
                    <a:lumMod val="10000"/>
                    <a:lumOff val="90000"/>
                  </a:schemeClr>
                </a:solidFill>
              </a:rPr>
              <a:t>By combining CODESYS with Qt, system developers with existing CODESYS applications (and who are understandably hesitant to move to alternative tools and invest in building completely new applications) can take advantage of Qt’s strengths to deliver modern intuitive applications with minimal additional resources and reuse all of their CODESYS experience and resources. </a:t>
            </a:r>
            <a:endParaRPr sz="2400" dirty="0">
              <a:solidFill>
                <a:schemeClr val="tx1">
                  <a:lumMod val="10000"/>
                  <a:lumOff val="90000"/>
                </a:schemeClr>
              </a:solidFill>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3074" name="Picture 2" descr="CrossControl AB - accelopment">
            <a:extLst>
              <a:ext uri="{FF2B5EF4-FFF2-40B4-BE49-F238E27FC236}">
                <a16:creationId xmlns:a16="http://schemas.microsoft.com/office/drawing/2014/main" id="{578B621D-5E05-38BB-F0BF-F1AAE59F96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48" b="89950" l="4030" r="97262">
                        <a14:foregroundMark x1="12243" y1="35176" x2="12243" y2="35176"/>
                        <a14:foregroundMark x1="6312" y1="28643" x2="6312" y2="28643"/>
                        <a14:foregroundMark x1="29734" y1="46734" x2="29734" y2="46734"/>
                        <a14:foregroundMark x1="36730" y1="39698" x2="36730" y2="39698"/>
                        <a14:foregroundMark x1="44639" y1="40201" x2="44639" y2="40201"/>
                        <a14:foregroundMark x1="45856" y1="27136" x2="45019" y2="31658"/>
                        <a14:foregroundMark x1="56122" y1="29648" x2="54449" y2="31658"/>
                        <a14:foregroundMark x1="65247" y1="31658" x2="63650" y2="44221"/>
                        <a14:foregroundMark x1="75133" y1="28643" x2="74373" y2="38693"/>
                        <a14:foregroundMark x1="80837" y1="34171" x2="80989" y2="40704"/>
                        <a14:foregroundMark x1="86768" y1="35678" x2="84791" y2="53266"/>
                        <a14:foregroundMark x1="93384" y1="49246" x2="93460" y2="55779"/>
                        <a14:foregroundMark x1="97186" y1="34171" x2="97338" y2="45226"/>
                        <a14:foregroundMark x1="4943" y1="76884" x2="4030" y2="72362"/>
                        <a14:foregroundMark x1="7605" y1="78894" x2="8745" y2="76884"/>
                        <a14:foregroundMark x1="12243" y1="44724" x2="12319" y2="51256"/>
                        <a14:foregroundMark x1="12548" y1="55276" x2="12700" y2="66834"/>
                        <a14:foregroundMark x1="17338" y1="39698" x2="17338" y2="46734"/>
                        <a14:foregroundMark x1="18023" y1="37688" x2="20000" y2="29648"/>
                        <a14:foregroundMark x1="32852" y1="57789" x2="30114" y2="49749"/>
                        <a14:foregroundMark x1="33080" y1="66332" x2="31711" y2="76884"/>
                        <a14:foregroundMark x1="36122" y1="43719" x2="37795" y2="48241"/>
                        <a14:foregroundMark x1="29125" y1="78894" x2="30114" y2="78894"/>
                        <a14:foregroundMark x1="29506" y1="77889" x2="28289" y2="71357"/>
                        <a14:foregroundMark x1="30114" y1="78894" x2="29278" y2="77889"/>
                        <a14:foregroundMark x1="30722" y1="83920" x2="29125" y2="81910"/>
                        <a14:foregroundMark x1="38986" y1="59306" x2="39240" y2="54774"/>
                        <a14:foregroundMark x1="37719" y1="81910" x2="38088" y2="75328"/>
                        <a14:foregroundMark x1="39240" y1="54774" x2="38099" y2="53266"/>
                        <a14:foregroundMark x1="44183" y1="42714" x2="44791" y2="69347"/>
                        <a14:foregroundMark x1="40076" y1="29648" x2="40532" y2="31658"/>
                        <a14:backgroundMark x1="39011" y1="68342" x2="39011" y2="68342"/>
                        <a14:backgroundMark x1="38403" y1="68342" x2="38403" y2="68342"/>
                        <a14:backgroundMark x1="39011" y1="70352" x2="38327" y2="67839"/>
                        <a14:backgroundMark x1="38859" y1="68844" x2="37490" y2="69347"/>
                        <a14:backgroundMark x1="38783" y1="67839" x2="38403" y2="64824"/>
                        <a14:backgroundMark x1="39011" y1="66834" x2="38479" y2="64824"/>
                        <a14:backgroundMark x1="39087" y1="67839" x2="38479" y2="64322"/>
                        <a14:backgroundMark x1="39163" y1="66332" x2="37795" y2="62312"/>
                        <a14:backgroundMark x1="38479" y1="62312" x2="39240" y2="66332"/>
                      </a14:backgroundRemoval>
                    </a14:imgEffect>
                  </a14:imgLayer>
                </a14:imgProps>
              </a:ext>
              <a:ext uri="{28A0092B-C50C-407E-A947-70E740481C1C}">
                <a14:useLocalDpi xmlns:a14="http://schemas.microsoft.com/office/drawing/2010/main" val="0"/>
              </a:ext>
            </a:extLst>
          </a:blip>
          <a:srcRect/>
          <a:stretch>
            <a:fillRect/>
          </a:stretch>
        </p:blipFill>
        <p:spPr bwMode="auto">
          <a:xfrm>
            <a:off x="5137485" y="6130772"/>
            <a:ext cx="2791326" cy="42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55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2134768"/>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Is it compatible?</a:t>
            </a:r>
            <a:endParaRPr dirty="0"/>
          </a:p>
        </p:txBody>
      </p:sp>
      <p:sp>
        <p:nvSpPr>
          <p:cNvPr id="791" name="Google Shape;791;p27"/>
          <p:cNvSpPr txBox="1">
            <a:spLocks noGrp="1"/>
          </p:cNvSpPr>
          <p:nvPr>
            <p:ph type="body" idx="4"/>
          </p:nvPr>
        </p:nvSpPr>
        <p:spPr>
          <a:xfrm>
            <a:off x="6464146" y="3152706"/>
            <a:ext cx="49611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1800" dirty="0">
                <a:solidFill>
                  <a:srgbClr val="92D050"/>
                </a:solidFill>
              </a:rPr>
              <a:t>SocketCAN – an API which provides CAN communication with a Qt application </a:t>
            </a:r>
          </a:p>
          <a:p>
            <a:pPr marL="0" indent="0">
              <a:buNone/>
            </a:pPr>
            <a:r>
              <a:rPr lang="en-GB" sz="1800" b="1" dirty="0">
                <a:solidFill>
                  <a:srgbClr val="92D050"/>
                </a:solidFill>
              </a:rPr>
              <a:t>Confirmed by Qt</a:t>
            </a:r>
            <a:endParaRPr sz="1800" dirty="0">
              <a:solidFill>
                <a:srgbClr val="92D050"/>
              </a:solidFill>
            </a:endParaRPr>
          </a:p>
          <a:p>
            <a:pPr marL="0" lvl="0" indent="0" algn="l" rtl="0">
              <a:spcBef>
                <a:spcPts val="2100"/>
              </a:spcBef>
              <a:spcAft>
                <a:spcPts val="2100"/>
              </a:spcAft>
              <a:buNone/>
            </a:pPr>
            <a:r>
              <a:rPr lang="en" sz="1800" dirty="0"/>
              <a:t>Qt have significant experience developing applications which communicate via CAN so offer good support and assistance for setting this up.                                 </a:t>
            </a:r>
            <a:endParaRPr lang="en" dirty="0"/>
          </a:p>
        </p:txBody>
      </p:sp>
      <p:sp>
        <p:nvSpPr>
          <p:cNvPr id="792" name="Google Shape;792;p27"/>
          <p:cNvSpPr txBox="1">
            <a:spLocks noGrp="1"/>
          </p:cNvSpPr>
          <p:nvPr>
            <p:ph type="body" idx="3"/>
          </p:nvPr>
        </p:nvSpPr>
        <p:spPr>
          <a:xfrm>
            <a:off x="873349" y="3164456"/>
            <a:ext cx="5105420" cy="3118500"/>
          </a:xfrm>
          <a:prstGeom prst="rect">
            <a:avLst/>
          </a:prstGeom>
        </p:spPr>
        <p:txBody>
          <a:bodyPr spcFirstLastPara="1" wrap="square" lIns="121900" tIns="121900" rIns="121900" bIns="121900" anchor="t" anchorCtr="0">
            <a:noAutofit/>
          </a:bodyPr>
          <a:lstStyle/>
          <a:p>
            <a:pPr marL="0" indent="0">
              <a:buFont typeface="Arial" panose="020B0604020202020204" pitchFamily="34" charset="0"/>
              <a:buNone/>
            </a:pPr>
            <a:r>
              <a:rPr lang="en-GB" sz="1800" dirty="0">
                <a:solidFill>
                  <a:srgbClr val="92D050"/>
                </a:solidFill>
              </a:rPr>
              <a:t>Operating system: Embedded Linux 4.14</a:t>
            </a:r>
          </a:p>
          <a:p>
            <a:pPr marL="0" indent="0">
              <a:buFont typeface="Arial" panose="020B0604020202020204" pitchFamily="34" charset="0"/>
              <a:buNone/>
            </a:pPr>
            <a:r>
              <a:rPr lang="en-GB" sz="1800" dirty="0">
                <a:solidFill>
                  <a:srgbClr val="92D050"/>
                </a:solidFill>
              </a:rPr>
              <a:t>Processor: ARM Quad Core 64 Bit 1.2 GHz</a:t>
            </a:r>
          </a:p>
          <a:p>
            <a:pPr marL="0" indent="0">
              <a:buFont typeface="Arial" panose="020B0604020202020204" pitchFamily="34" charset="0"/>
              <a:buNone/>
            </a:pPr>
            <a:r>
              <a:rPr lang="en-GB" sz="1800" dirty="0">
                <a:solidFill>
                  <a:srgbClr val="92D050"/>
                </a:solidFill>
              </a:rPr>
              <a:t> Working memory: 1 GB RAM </a:t>
            </a:r>
            <a:r>
              <a:rPr lang="en-GB" sz="1800" dirty="0">
                <a:solidFill>
                  <a:srgbClr val="FFC000"/>
                </a:solidFill>
              </a:rPr>
              <a:t>(can be a limiting factor for having complex detailed 3D renders 2GB recommended)</a:t>
            </a:r>
          </a:p>
          <a:p>
            <a:pPr marL="0" indent="0">
              <a:buNone/>
            </a:pPr>
            <a:r>
              <a:rPr lang="en-GB" sz="1800" dirty="0">
                <a:solidFill>
                  <a:srgbClr val="92D050"/>
                </a:solidFill>
              </a:rPr>
              <a:t>Mass Storage: 8 GB </a:t>
            </a:r>
          </a:p>
          <a:p>
            <a:pPr marL="0" indent="0">
              <a:buNone/>
            </a:pPr>
            <a:r>
              <a:rPr lang="en-GB" sz="1800" b="1" dirty="0">
                <a:solidFill>
                  <a:srgbClr val="92D050"/>
                </a:solidFill>
              </a:rPr>
              <a:t>Confirmed by </a:t>
            </a:r>
            <a:r>
              <a:rPr lang="en-GB" sz="1800" b="1" dirty="0" err="1">
                <a:solidFill>
                  <a:srgbClr val="92D050"/>
                </a:solidFill>
              </a:rPr>
              <a:t>ifm</a:t>
            </a:r>
            <a:endParaRPr lang="en-GB" sz="1800" b="1" dirty="0">
              <a:solidFill>
                <a:srgbClr val="92D050"/>
              </a:solidFill>
            </a:endParaRPr>
          </a:p>
          <a:p>
            <a:pPr marL="0" indent="0">
              <a:buNone/>
            </a:pPr>
            <a:r>
              <a:rPr lang="en-GB" sz="1800" b="1" dirty="0">
                <a:solidFill>
                  <a:srgbClr val="92D050"/>
                </a:solidFill>
              </a:rPr>
              <a:t>Confirmed by Qt</a:t>
            </a:r>
          </a:p>
          <a:p>
            <a:pPr marL="0" indent="0">
              <a:buNone/>
            </a:pPr>
            <a:endParaRPr lang="en-GB" sz="1800" b="1" dirty="0">
              <a:solidFill>
                <a:srgbClr val="92D050"/>
              </a:solidFill>
            </a:endParaRPr>
          </a:p>
          <a:p>
            <a:pPr marL="0" indent="0">
              <a:buNone/>
            </a:pPr>
            <a:endParaRPr lang="en-GB" sz="1800" b="1" dirty="0">
              <a:solidFill>
                <a:srgbClr val="92D050"/>
              </a:solidFill>
            </a:endParaRPr>
          </a:p>
          <a:p>
            <a:pPr marL="0" indent="0">
              <a:buFont typeface="Arial" panose="020B0604020202020204" pitchFamily="34" charset="0"/>
              <a:buNone/>
            </a:pPr>
            <a:endParaRPr lang="en-GB" sz="1800" b="1" dirty="0">
              <a:solidFill>
                <a:srgbClr val="92D050"/>
              </a:solidFill>
            </a:endParaRPr>
          </a:p>
          <a:p>
            <a:pPr marL="0" lvl="0" indent="0" algn="l" rtl="0">
              <a:spcBef>
                <a:spcPts val="2100"/>
              </a:spcBef>
              <a:spcAft>
                <a:spcPts val="2100"/>
              </a:spcAft>
              <a:buNone/>
            </a:pPr>
            <a:endParaRPr dirty="0"/>
          </a:p>
        </p:txBody>
      </p:sp>
      <p:sp>
        <p:nvSpPr>
          <p:cNvPr id="793" name="Google Shape;793;p27"/>
          <p:cNvSpPr txBox="1">
            <a:spLocks noGrp="1"/>
          </p:cNvSpPr>
          <p:nvPr>
            <p:ph type="subTitle" idx="1"/>
          </p:nvPr>
        </p:nvSpPr>
        <p:spPr>
          <a:xfrm>
            <a:off x="873360" y="2167143"/>
            <a:ext cx="4961100" cy="717900"/>
          </a:xfrm>
          <a:prstGeom prst="rect">
            <a:avLst/>
          </a:prstGeom>
        </p:spPr>
        <p:txBody>
          <a:bodyPr spcFirstLastPara="1" wrap="square" lIns="121900" tIns="121900" rIns="121900" bIns="121900" anchor="t" anchorCtr="0">
            <a:noAutofit/>
          </a:bodyPr>
          <a:lstStyle/>
          <a:p>
            <a:pPr marL="0" indent="0" algn="ctr">
              <a:spcAft>
                <a:spcPts val="2100"/>
              </a:spcAft>
            </a:pPr>
            <a:r>
              <a:rPr lang="en" dirty="0"/>
              <a:t>Hardware – </a:t>
            </a:r>
            <a:r>
              <a:rPr lang="en-GB" dirty="0"/>
              <a:t>IFM CR1102 Display</a:t>
            </a:r>
          </a:p>
          <a:p>
            <a:pPr marL="0" lvl="0" indent="0" algn="ctr" rtl="0">
              <a:spcBef>
                <a:spcPts val="0"/>
              </a:spcBef>
              <a:spcAft>
                <a:spcPts val="2100"/>
              </a:spcAft>
              <a:buNone/>
            </a:pPr>
            <a:endParaRPr dirty="0"/>
          </a:p>
        </p:txBody>
      </p:sp>
      <p:sp>
        <p:nvSpPr>
          <p:cNvPr id="794" name="Google Shape;794;p27"/>
          <p:cNvSpPr txBox="1">
            <a:spLocks noGrp="1"/>
          </p:cNvSpPr>
          <p:nvPr>
            <p:ph type="subTitle" idx="2"/>
          </p:nvPr>
        </p:nvSpPr>
        <p:spPr>
          <a:xfrm>
            <a:off x="6464155" y="2167143"/>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Software – CODESYS &amp; CAN Bus</a:t>
            </a:r>
            <a:endParaRPr dirty="0"/>
          </a:p>
        </p:txBody>
      </p:sp>
    </p:spTree>
    <p:extLst>
      <p:ext uri="{BB962C8B-B14F-4D97-AF65-F5344CB8AC3E}">
        <p14:creationId xmlns:p14="http://schemas.microsoft.com/office/powerpoint/2010/main" val="13338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4"/>
          <p:cNvSpPr txBox="1">
            <a:spLocks noGrp="1"/>
          </p:cNvSpPr>
          <p:nvPr>
            <p:ph type="body" idx="4294967295"/>
          </p:nvPr>
        </p:nvSpPr>
        <p:spPr>
          <a:xfrm>
            <a:off x="147275" y="6373575"/>
            <a:ext cx="5821446" cy="34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000" dirty="0"/>
              <a:t>A pure ui.qml file with no real back-end logic developed using Qt evaluation license in 8 days. </a:t>
            </a:r>
            <a:endParaRPr sz="1000" dirty="0"/>
          </a:p>
        </p:txBody>
      </p:sp>
      <p:sp>
        <p:nvSpPr>
          <p:cNvPr id="854" name="Google Shape;854;p34"/>
          <p:cNvSpPr/>
          <p:nvPr/>
        </p:nvSpPr>
        <p:spPr>
          <a:xfrm>
            <a:off x="1212305" y="2270927"/>
            <a:ext cx="6484732" cy="935570"/>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Let’s see the </a:t>
            </a:r>
            <a:endParaRPr b="1" i="0" dirty="0">
              <a:ln>
                <a:noFill/>
              </a:ln>
              <a:gradFill>
                <a:gsLst>
                  <a:gs pos="0">
                    <a:schemeClr val="accent1"/>
                  </a:gs>
                  <a:gs pos="100000">
                    <a:schemeClr val="accent2"/>
                  </a:gs>
                </a:gsLst>
                <a:lin ang="2700006" scaled="0"/>
              </a:gradFill>
              <a:latin typeface="DM Sans"/>
            </a:endParaRPr>
          </a:p>
        </p:txBody>
      </p:sp>
      <p:sp>
        <p:nvSpPr>
          <p:cNvPr id="855" name="Google Shape;855;p34"/>
          <p:cNvSpPr/>
          <p:nvPr/>
        </p:nvSpPr>
        <p:spPr>
          <a:xfrm>
            <a:off x="1212304" y="3363173"/>
            <a:ext cx="3269261" cy="935570"/>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demo</a:t>
            </a:r>
            <a:r>
              <a:rPr b="1" i="0" dirty="0">
                <a:ln>
                  <a:noFill/>
                </a:ln>
                <a:gradFill>
                  <a:gsLst>
                    <a:gs pos="0">
                      <a:schemeClr val="accent1"/>
                    </a:gs>
                    <a:gs pos="100000">
                      <a:schemeClr val="accent2"/>
                    </a:gs>
                  </a:gsLst>
                  <a:lin ang="2700006" scaled="0"/>
                </a:gradFill>
                <a:latin typeface="DM Sans"/>
              </a:rPr>
              <a:t>.</a:t>
            </a:r>
          </a:p>
        </p:txBody>
      </p:sp>
    </p:spTree>
    <p:extLst>
      <p:ext uri="{BB962C8B-B14F-4D97-AF65-F5344CB8AC3E}">
        <p14:creationId xmlns:p14="http://schemas.microsoft.com/office/powerpoint/2010/main" val="3402017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5" name="Rectangle 4">
            <a:extLst>
              <a:ext uri="{FF2B5EF4-FFF2-40B4-BE49-F238E27FC236}">
                <a16:creationId xmlns:a16="http://schemas.microsoft.com/office/drawing/2014/main" id="{FF481BFA-B54D-CE2E-83B9-68DC2A1E5546}"/>
              </a:ext>
            </a:extLst>
          </p:cNvPr>
          <p:cNvSpPr/>
          <p:nvPr/>
        </p:nvSpPr>
        <p:spPr>
          <a:xfrm rot="21250627">
            <a:off x="8405484" y="1823700"/>
            <a:ext cx="3457980" cy="38777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51" name="Google Shape;1151;p39"/>
          <p:cNvCxnSpPr/>
          <p:nvPr/>
        </p:nvCxnSpPr>
        <p:spPr>
          <a:xfrm>
            <a:off x="440350" y="3178725"/>
            <a:ext cx="11352600" cy="0"/>
          </a:xfrm>
          <a:prstGeom prst="straightConnector1">
            <a:avLst/>
          </a:prstGeom>
          <a:noFill/>
          <a:ln w="19050" cap="rnd" cmpd="sng">
            <a:solidFill>
              <a:schemeClr val="dk2"/>
            </a:solidFill>
            <a:prstDash val="solid"/>
            <a:round/>
            <a:headEnd type="none" w="med" len="med"/>
            <a:tailEnd type="none" w="med" len="med"/>
          </a:ln>
        </p:spPr>
      </p:cxnSp>
      <p:sp>
        <p:nvSpPr>
          <p:cNvPr id="1135" name="Google Shape;1135;p39"/>
          <p:cNvSpPr/>
          <p:nvPr/>
        </p:nvSpPr>
        <p:spPr>
          <a:xfrm>
            <a:off x="415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2756350" y="3444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0971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778600" y="2301750"/>
            <a:ext cx="19977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txBox="1">
            <a:spLocks noGrp="1"/>
          </p:cNvSpPr>
          <p:nvPr>
            <p:ph type="title"/>
          </p:nvPr>
        </p:nvSpPr>
        <p:spPr>
          <a:xfrm>
            <a:off x="415600" y="8219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Ideas for future development…</a:t>
            </a:r>
            <a:endParaRPr dirty="0"/>
          </a:p>
        </p:txBody>
      </p:sp>
      <p:sp>
        <p:nvSpPr>
          <p:cNvPr id="1141" name="Google Shape;1141;p39"/>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V4</a:t>
            </a:r>
            <a:endParaRPr dirty="0"/>
          </a:p>
        </p:txBody>
      </p:sp>
      <p:sp>
        <p:nvSpPr>
          <p:cNvPr id="1142" name="Google Shape;1142;p39"/>
          <p:cNvSpPr txBox="1">
            <a:spLocks noGrp="1"/>
          </p:cNvSpPr>
          <p:nvPr>
            <p:ph type="body" idx="7"/>
          </p:nvPr>
        </p:nvSpPr>
        <p:spPr>
          <a:xfrm>
            <a:off x="2756350" y="4170610"/>
            <a:ext cx="1997700"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Path mapping and integrated GPS</a:t>
            </a:r>
            <a:endParaRPr dirty="0"/>
          </a:p>
        </p:txBody>
      </p:sp>
      <p:sp>
        <p:nvSpPr>
          <p:cNvPr id="1143" name="Google Shape;1143;p39"/>
          <p:cNvSpPr txBox="1">
            <a:spLocks noGrp="1"/>
          </p:cNvSpPr>
          <p:nvPr>
            <p:ph type="subTitle" idx="2"/>
          </p:nvPr>
        </p:nvSpPr>
        <p:spPr>
          <a:xfrm>
            <a:off x="2775377" y="3459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V5</a:t>
            </a:r>
            <a:endParaRPr dirty="0"/>
          </a:p>
        </p:txBody>
      </p:sp>
      <p:sp>
        <p:nvSpPr>
          <p:cNvPr id="1145" name="Google Shape;1145;p39"/>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V6</a:t>
            </a:r>
            <a:endParaRPr dirty="0"/>
          </a:p>
        </p:txBody>
      </p:sp>
      <p:sp>
        <p:nvSpPr>
          <p:cNvPr id="1146" name="Google Shape;1146;p39"/>
          <p:cNvSpPr txBox="1">
            <a:spLocks noGrp="1"/>
          </p:cNvSpPr>
          <p:nvPr>
            <p:ph type="body" idx="9"/>
          </p:nvPr>
        </p:nvSpPr>
        <p:spPr>
          <a:xfrm>
            <a:off x="5135153" y="3202729"/>
            <a:ext cx="2176302" cy="1605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Mobile/Desktop App for fleet management.</a:t>
            </a:r>
            <a:endParaRPr dirty="0"/>
          </a:p>
        </p:txBody>
      </p:sp>
      <p:sp>
        <p:nvSpPr>
          <p:cNvPr id="1148" name="Google Shape;1148;p39"/>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V7+</a:t>
            </a:r>
            <a:endParaRPr dirty="0"/>
          </a:p>
        </p:txBody>
      </p:sp>
      <p:sp>
        <p:nvSpPr>
          <p:cNvPr id="1149" name="Google Shape;1149;p39"/>
          <p:cNvSpPr txBox="1">
            <a:spLocks noGrp="1"/>
          </p:cNvSpPr>
          <p:nvPr>
            <p:ph type="body" idx="6"/>
          </p:nvPr>
        </p:nvSpPr>
        <p:spPr>
          <a:xfrm>
            <a:off x="415600" y="3185982"/>
            <a:ext cx="1997700" cy="331440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dirty="0"/>
              <a:t>Real-time 3D visual feedback – brush speeds, hopper movement, water jets, hydrostatic engaged…</a:t>
            </a:r>
          </a:p>
          <a:p>
            <a:pPr marL="0" lvl="0" indent="0" algn="l" rtl="0">
              <a:spcBef>
                <a:spcPts val="0"/>
              </a:spcBef>
              <a:spcAft>
                <a:spcPts val="2100"/>
              </a:spcAft>
              <a:buNone/>
            </a:pPr>
            <a:endParaRPr lang="en-GB" dirty="0"/>
          </a:p>
        </p:txBody>
      </p:sp>
      <p:sp>
        <p:nvSpPr>
          <p:cNvPr id="1150" name="Google Shape;1150;p39"/>
          <p:cNvSpPr txBox="1">
            <a:spLocks noGrp="1"/>
          </p:cNvSpPr>
          <p:nvPr>
            <p:ph type="body" idx="13"/>
          </p:nvPr>
        </p:nvSpPr>
        <p:spPr>
          <a:xfrm>
            <a:off x="9854700" y="3238624"/>
            <a:ext cx="1997700" cy="225017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dirty="0"/>
              <a:t>M</a:t>
            </a:r>
            <a:r>
              <a:rPr lang="en" dirty="0"/>
              <a:t>ore sensors = more features, ultimately limitless but entirely dependent on sensors… </a:t>
            </a:r>
            <a:endParaRPr dirty="0"/>
          </a:p>
        </p:txBody>
      </p:sp>
      <p:pic>
        <p:nvPicPr>
          <p:cNvPr id="4" name="Content Placeholder 12">
            <a:extLst>
              <a:ext uri="{FF2B5EF4-FFF2-40B4-BE49-F238E27FC236}">
                <a16:creationId xmlns:a16="http://schemas.microsoft.com/office/drawing/2014/main" id="{BA0F1EA9-9302-39A7-E660-C52D34DE345B}"/>
              </a:ext>
            </a:extLst>
          </p:cNvPr>
          <p:cNvPicPr>
            <a:picLocks noChangeAspect="1"/>
          </p:cNvPicPr>
          <p:nvPr/>
        </p:nvPicPr>
        <p:blipFill rotWithShape="1">
          <a:blip r:embed="rId3"/>
          <a:srcRect l="60680" t="7069" r="21547" b="6655"/>
          <a:stretch/>
        </p:blipFill>
        <p:spPr>
          <a:xfrm>
            <a:off x="8405484" y="1821512"/>
            <a:ext cx="3457980" cy="3879984"/>
          </a:xfrm>
          <a:prstGeom prst="rect">
            <a:avLst/>
          </a:prstGeom>
        </p:spPr>
      </p:pic>
    </p:spTree>
    <p:extLst>
      <p:ext uri="{BB962C8B-B14F-4D97-AF65-F5344CB8AC3E}">
        <p14:creationId xmlns:p14="http://schemas.microsoft.com/office/powerpoint/2010/main" val="145645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Crunching the numbers and figuring out how this could fit into our V4 development timeline.</a:t>
            </a:r>
            <a:endParaRPr dirty="0"/>
          </a:p>
          <a:p>
            <a:pPr marL="0" lvl="0" indent="0" algn="l" rtl="0">
              <a:spcBef>
                <a:spcPts val="2100"/>
              </a:spcBef>
              <a:spcAft>
                <a:spcPts val="2100"/>
              </a:spcAft>
              <a:buNone/>
            </a:pPr>
            <a:r>
              <a:rPr lang="en-GB" dirty="0"/>
              <a:t>Is it too expensive and too time demanding…</a:t>
            </a:r>
            <a:endParaRPr dirty="0"/>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Cost Analysis and Project Timeline</a:t>
            </a:r>
            <a:endParaRPr dirty="0"/>
          </a:p>
        </p:txBody>
      </p:sp>
      <p:sp>
        <p:nvSpPr>
          <p:cNvPr id="776" name="Google Shape;776;p25"/>
          <p:cNvSpPr/>
          <p:nvPr/>
        </p:nvSpPr>
        <p:spPr>
          <a:xfrm>
            <a:off x="1058779" y="1843175"/>
            <a:ext cx="3886201"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DM Sans"/>
              </a:rPr>
              <a:t>0</a:t>
            </a:r>
            <a:r>
              <a:rPr lang="en-GB" b="1" dirty="0">
                <a:gradFill>
                  <a:gsLst>
                    <a:gs pos="0">
                      <a:schemeClr val="accent1"/>
                    </a:gs>
                    <a:gs pos="100000">
                      <a:schemeClr val="accent2"/>
                    </a:gs>
                  </a:gsLst>
                  <a:lin ang="2700006" scaled="0"/>
                </a:gradFill>
                <a:latin typeface="DM Sans"/>
              </a:rPr>
              <a:t>6</a:t>
            </a:r>
            <a:endParaRPr b="1" i="0" dirty="0">
              <a:ln>
                <a:noFill/>
              </a:ln>
              <a:gradFill>
                <a:gsLst>
                  <a:gs pos="0">
                    <a:schemeClr val="accent1"/>
                  </a:gs>
                  <a:gs pos="100000">
                    <a:schemeClr val="accent2"/>
                  </a:gs>
                </a:gsLst>
                <a:lin ang="2700006" scaled="0"/>
              </a:gradFill>
              <a:latin typeface="DM Sans"/>
            </a:endParaRPr>
          </a:p>
        </p:txBody>
      </p:sp>
    </p:spTree>
    <p:extLst>
      <p:ext uri="{BB962C8B-B14F-4D97-AF65-F5344CB8AC3E}">
        <p14:creationId xmlns:p14="http://schemas.microsoft.com/office/powerpoint/2010/main" val="381720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Cost Analysis</a:t>
            </a:r>
            <a:endParaRPr dirty="0"/>
          </a:p>
        </p:txBody>
      </p:sp>
      <p:sp>
        <p:nvSpPr>
          <p:cNvPr id="861" name="Google Shape;861;p35"/>
          <p:cNvSpPr txBox="1">
            <a:spLocks noGrp="1"/>
          </p:cNvSpPr>
          <p:nvPr>
            <p:ph type="body" idx="5"/>
          </p:nvPr>
        </p:nvSpPr>
        <p:spPr>
          <a:xfrm>
            <a:off x="4581741" y="3663227"/>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Distribution fee per device</a:t>
            </a:r>
            <a:endParaRPr dirty="0"/>
          </a:p>
        </p:txBody>
      </p:sp>
      <p:sp>
        <p:nvSpPr>
          <p:cNvPr id="863" name="Google Shape;863;p35"/>
          <p:cNvSpPr txBox="1">
            <a:spLocks noGrp="1"/>
          </p:cNvSpPr>
          <p:nvPr>
            <p:ph type="title"/>
          </p:nvPr>
        </p:nvSpPr>
        <p:spPr>
          <a:xfrm>
            <a:off x="908522" y="2650413"/>
            <a:ext cx="339246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solidFill>
                  <a:schemeClr val="accent2"/>
                </a:solidFill>
              </a:rPr>
              <a:t>£5242</a:t>
            </a:r>
            <a:endParaRPr dirty="0">
              <a:solidFill>
                <a:schemeClr val="accent2"/>
              </a:solidFill>
            </a:endParaRPr>
          </a:p>
        </p:txBody>
      </p:sp>
      <p:sp>
        <p:nvSpPr>
          <p:cNvPr id="864" name="Google Shape;864;p35"/>
          <p:cNvSpPr txBox="1">
            <a:spLocks noGrp="1"/>
          </p:cNvSpPr>
          <p:nvPr>
            <p:ph type="title" idx="3"/>
          </p:nvPr>
        </p:nvSpPr>
        <p:spPr>
          <a:xfrm>
            <a:off x="4284338" y="2650413"/>
            <a:ext cx="339246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solidFill>
                  <a:schemeClr val="accent1"/>
                </a:solidFill>
              </a:rPr>
              <a:t>£6.86</a:t>
            </a:r>
            <a:endParaRPr dirty="0">
              <a:solidFill>
                <a:schemeClr val="accent1"/>
              </a:solidFill>
            </a:endParaRPr>
          </a:p>
        </p:txBody>
      </p:sp>
      <p:sp>
        <p:nvSpPr>
          <p:cNvPr id="865" name="Google Shape;865;p35"/>
          <p:cNvSpPr txBox="1">
            <a:spLocks noGrp="1"/>
          </p:cNvSpPr>
          <p:nvPr>
            <p:ph type="title" idx="4"/>
          </p:nvPr>
        </p:nvSpPr>
        <p:spPr>
          <a:xfrm>
            <a:off x="7676798" y="2650413"/>
            <a:ext cx="3509918"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solidFill>
                  <a:schemeClr val="accent2"/>
                </a:solidFill>
              </a:rPr>
              <a:t>£3096</a:t>
            </a:r>
            <a:endParaRPr dirty="0">
              <a:solidFill>
                <a:schemeClr val="accent2"/>
              </a:solidFill>
            </a:endParaRPr>
          </a:p>
        </p:txBody>
      </p:sp>
      <p:sp>
        <p:nvSpPr>
          <p:cNvPr id="866" name="Google Shape;866;p35"/>
          <p:cNvSpPr txBox="1">
            <a:spLocks noGrp="1"/>
          </p:cNvSpPr>
          <p:nvPr>
            <p:ph type="body" idx="1"/>
          </p:nvPr>
        </p:nvSpPr>
        <p:spPr>
          <a:xfrm>
            <a:off x="7912350" y="3663227"/>
            <a:ext cx="306898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Training cost per 8hrs for upto 8 people</a:t>
            </a:r>
            <a:endParaRPr dirty="0"/>
          </a:p>
        </p:txBody>
      </p:sp>
      <p:graphicFrame>
        <p:nvGraphicFramePr>
          <p:cNvPr id="2" name="Content Placeholder 2">
            <a:extLst>
              <a:ext uri="{FF2B5EF4-FFF2-40B4-BE49-F238E27FC236}">
                <a16:creationId xmlns:a16="http://schemas.microsoft.com/office/drawing/2014/main" id="{846B1FF3-0953-FCAB-81DA-88CD674CD4F1}"/>
              </a:ext>
            </a:extLst>
          </p:cNvPr>
          <p:cNvGraphicFramePr>
            <a:graphicFrameLocks/>
          </p:cNvGraphicFramePr>
          <p:nvPr>
            <p:extLst>
              <p:ext uri="{D42A27DB-BD31-4B8C-83A1-F6EECF244321}">
                <p14:modId xmlns:p14="http://schemas.microsoft.com/office/powerpoint/2010/main" val="2513914239"/>
              </p:ext>
            </p:extLst>
          </p:nvPr>
        </p:nvGraphicFramePr>
        <p:xfrm>
          <a:off x="1205925" y="5333589"/>
          <a:ext cx="3098800" cy="535305"/>
        </p:xfrm>
        <a:graphic>
          <a:graphicData uri="http://schemas.openxmlformats.org/drawingml/2006/table">
            <a:tbl>
              <a:tblPr>
                <a:tableStyleId>{5C22544A-7EE6-4342-B048-85BDC9FD1C3A}</a:tableStyleId>
              </a:tblPr>
              <a:tblGrid>
                <a:gridCol w="1854200">
                  <a:extLst>
                    <a:ext uri="{9D8B030D-6E8A-4147-A177-3AD203B41FA5}">
                      <a16:colId xmlns:a16="http://schemas.microsoft.com/office/drawing/2014/main" val="2116727265"/>
                    </a:ext>
                  </a:extLst>
                </a:gridCol>
                <a:gridCol w="1244600">
                  <a:extLst>
                    <a:ext uri="{9D8B030D-6E8A-4147-A177-3AD203B41FA5}">
                      <a16:colId xmlns:a16="http://schemas.microsoft.com/office/drawing/2014/main" val="3911469721"/>
                    </a:ext>
                  </a:extLst>
                </a:gridCol>
              </a:tblGrid>
              <a:tr h="190500">
                <a:tc>
                  <a:txBody>
                    <a:bodyPr/>
                    <a:lstStyle/>
                    <a:p>
                      <a:pPr algn="l" fontAlgn="b"/>
                      <a:r>
                        <a:rPr lang="en-GB" sz="1100" u="none" strike="noStrike">
                          <a:solidFill>
                            <a:schemeClr val="bg2"/>
                          </a:solidFill>
                          <a:effectLst/>
                        </a:rPr>
                        <a:t>License  Cost/yr</a:t>
                      </a:r>
                      <a:endParaRPr lang="en-GB" sz="1100" b="0" i="0" u="none" strike="noStrike">
                        <a:solidFill>
                          <a:schemeClr val="bg2"/>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100" u="none" strike="noStrike" dirty="0">
                          <a:solidFill>
                            <a:schemeClr val="bg2"/>
                          </a:solidFill>
                          <a:effectLst/>
                        </a:rPr>
                        <a:t>£5241.77</a:t>
                      </a:r>
                      <a:endParaRPr lang="en-GB" sz="1100" b="0" i="0" u="none" strike="noStrike" dirty="0">
                        <a:solidFill>
                          <a:schemeClr val="bg2"/>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1173692"/>
                  </a:ext>
                </a:extLst>
              </a:tr>
              <a:tr h="190500">
                <a:tc>
                  <a:txBody>
                    <a:bodyPr/>
                    <a:lstStyle/>
                    <a:p>
                      <a:pPr algn="l" fontAlgn="b"/>
                      <a:r>
                        <a:rPr lang="en-GB" sz="1100" u="none" strike="noStrike" dirty="0">
                          <a:solidFill>
                            <a:schemeClr val="bg2"/>
                          </a:solidFill>
                          <a:effectLst/>
                        </a:rPr>
                        <a:t>Distribution License/2000 units</a:t>
                      </a:r>
                      <a:endParaRPr lang="en-GB" sz="1100" b="0" i="0" u="none" strike="noStrike" dirty="0">
                        <a:solidFill>
                          <a:schemeClr val="bg2"/>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100" u="none" strike="noStrike" dirty="0">
                          <a:solidFill>
                            <a:schemeClr val="bg2"/>
                          </a:solidFill>
                          <a:effectLst/>
                        </a:rPr>
                        <a:t>£13718.97</a:t>
                      </a:r>
                      <a:endParaRPr lang="en-GB" sz="1100" b="0" i="0" u="none" strike="noStrike" dirty="0">
                        <a:solidFill>
                          <a:schemeClr val="bg2"/>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7823475"/>
                  </a:ext>
                </a:extLst>
              </a:tr>
            </a:tbl>
          </a:graphicData>
        </a:graphic>
      </p:graphicFrame>
      <p:sp>
        <p:nvSpPr>
          <p:cNvPr id="3" name="TextBox 2">
            <a:extLst>
              <a:ext uri="{FF2B5EF4-FFF2-40B4-BE49-F238E27FC236}">
                <a16:creationId xmlns:a16="http://schemas.microsoft.com/office/drawing/2014/main" id="{F4C979AB-AD34-3D2E-17FE-D1ABE03997BC}"/>
              </a:ext>
            </a:extLst>
          </p:cNvPr>
          <p:cNvSpPr txBox="1"/>
          <p:nvPr/>
        </p:nvSpPr>
        <p:spPr>
          <a:xfrm>
            <a:off x="1354542" y="5047357"/>
            <a:ext cx="2801566" cy="286232"/>
          </a:xfrm>
          <a:prstGeom prst="rect">
            <a:avLst/>
          </a:prstGeom>
          <a:noFill/>
        </p:spPr>
        <p:txBody>
          <a:bodyPr wrap="square">
            <a:spAutoFit/>
          </a:bodyPr>
          <a:lstStyle/>
          <a:p>
            <a:pPr algn="ctr">
              <a:lnSpc>
                <a:spcPct val="90000"/>
              </a:lnSpc>
              <a:spcAft>
                <a:spcPts val="600"/>
              </a:spcAft>
            </a:pPr>
            <a:r>
              <a:rPr lang="en-US" sz="1400" dirty="0">
                <a:solidFill>
                  <a:schemeClr val="bg2"/>
                </a:solidFill>
              </a:rPr>
              <a:t>Package Cost</a:t>
            </a:r>
          </a:p>
        </p:txBody>
      </p:sp>
      <p:sp>
        <p:nvSpPr>
          <p:cNvPr id="4" name="Rectangle 3">
            <a:extLst>
              <a:ext uri="{FF2B5EF4-FFF2-40B4-BE49-F238E27FC236}">
                <a16:creationId xmlns:a16="http://schemas.microsoft.com/office/drawing/2014/main" id="{14C2D61D-9F71-2879-891B-B79870256426}"/>
              </a:ext>
            </a:extLst>
          </p:cNvPr>
          <p:cNvSpPr/>
          <p:nvPr/>
        </p:nvSpPr>
        <p:spPr>
          <a:xfrm>
            <a:off x="1012428" y="4979258"/>
            <a:ext cx="3569313" cy="1243966"/>
          </a:xfrm>
          <a:prstGeom prst="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solidFill>
            </a:endParaRPr>
          </a:p>
        </p:txBody>
      </p:sp>
      <p:sp>
        <p:nvSpPr>
          <p:cNvPr id="5" name="TextBox 4">
            <a:extLst>
              <a:ext uri="{FF2B5EF4-FFF2-40B4-BE49-F238E27FC236}">
                <a16:creationId xmlns:a16="http://schemas.microsoft.com/office/drawing/2014/main" id="{664CAF39-C31B-CA1B-BF47-F1299CB656AD}"/>
              </a:ext>
            </a:extLst>
          </p:cNvPr>
          <p:cNvSpPr txBox="1"/>
          <p:nvPr/>
        </p:nvSpPr>
        <p:spPr>
          <a:xfrm>
            <a:off x="1396302" y="5897554"/>
            <a:ext cx="2801566" cy="286232"/>
          </a:xfrm>
          <a:prstGeom prst="rect">
            <a:avLst/>
          </a:prstGeom>
          <a:noFill/>
        </p:spPr>
        <p:txBody>
          <a:bodyPr wrap="square">
            <a:spAutoFit/>
          </a:bodyPr>
          <a:lstStyle/>
          <a:p>
            <a:pPr algn="ctr">
              <a:lnSpc>
                <a:spcPct val="90000"/>
              </a:lnSpc>
              <a:spcAft>
                <a:spcPts val="600"/>
              </a:spcAft>
            </a:pPr>
            <a:r>
              <a:rPr lang="en-US" sz="1400" dirty="0">
                <a:solidFill>
                  <a:schemeClr val="bg2"/>
                </a:solidFill>
              </a:rPr>
              <a:t>£18960.74</a:t>
            </a:r>
          </a:p>
        </p:txBody>
      </p:sp>
      <p:sp>
        <p:nvSpPr>
          <p:cNvPr id="13" name="Google Shape;861;p35">
            <a:extLst>
              <a:ext uri="{FF2B5EF4-FFF2-40B4-BE49-F238E27FC236}">
                <a16:creationId xmlns:a16="http://schemas.microsoft.com/office/drawing/2014/main" id="{37368AE4-66EA-BA70-66EE-071A6B3E1B11}"/>
              </a:ext>
            </a:extLst>
          </p:cNvPr>
          <p:cNvSpPr txBox="1">
            <a:spLocks/>
          </p:cNvSpPr>
          <p:nvPr/>
        </p:nvSpPr>
        <p:spPr>
          <a:xfrm>
            <a:off x="1130552" y="3644066"/>
            <a:ext cx="2948400"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1pPr>
            <a:lvl2pPr marL="914400" marR="0" lvl="1"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2pPr>
            <a:lvl3pPr marL="1371600" marR="0" lvl="2"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3pPr>
            <a:lvl4pPr marL="1828800" marR="0" lvl="3"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4pPr>
            <a:lvl5pPr marL="2286000" marR="0" lvl="4"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5pPr>
            <a:lvl6pPr marL="2743200" marR="0" lvl="5"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6pPr>
            <a:lvl7pPr marL="3200400" marR="0" lvl="6"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7pPr>
            <a:lvl8pPr marL="3657600" marR="0" lvl="7"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8pPr>
            <a:lvl9pPr marL="4114800" marR="0" lvl="8" indent="-368300" algn="ctr" rtl="0">
              <a:lnSpc>
                <a:spcPct val="100000"/>
              </a:lnSpc>
              <a:spcBef>
                <a:spcPts val="0"/>
              </a:spcBef>
              <a:spcAft>
                <a:spcPts val="0"/>
              </a:spcAft>
              <a:buClr>
                <a:schemeClr val="dk2"/>
              </a:buClr>
              <a:buSzPts val="2200"/>
              <a:buFont typeface="DM Sans"/>
              <a:buChar char="■"/>
              <a:defRPr sz="2200" b="0" i="0" u="none" strike="noStrike" cap="none">
                <a:solidFill>
                  <a:schemeClr val="dk2"/>
                </a:solidFill>
                <a:latin typeface="DM Sans"/>
                <a:ea typeface="DM Sans"/>
                <a:cs typeface="DM Sans"/>
                <a:sym typeface="DM Sans"/>
              </a:defRPr>
            </a:lvl9pPr>
          </a:lstStyle>
          <a:p>
            <a:pPr marL="0" indent="0">
              <a:buFont typeface="DM Sans"/>
              <a:buNone/>
            </a:pPr>
            <a:r>
              <a:rPr lang="en-GB" dirty="0"/>
              <a:t>License per year</a:t>
            </a:r>
          </a:p>
        </p:txBody>
      </p:sp>
      <p:sp>
        <p:nvSpPr>
          <p:cNvPr id="14" name="TextBox 13">
            <a:extLst>
              <a:ext uri="{FF2B5EF4-FFF2-40B4-BE49-F238E27FC236}">
                <a16:creationId xmlns:a16="http://schemas.microsoft.com/office/drawing/2014/main" id="{8CFBC010-A05F-38F0-1E62-4E054428C345}"/>
              </a:ext>
            </a:extLst>
          </p:cNvPr>
          <p:cNvSpPr txBox="1"/>
          <p:nvPr/>
        </p:nvSpPr>
        <p:spPr>
          <a:xfrm>
            <a:off x="5446207" y="5175971"/>
            <a:ext cx="2345191" cy="950517"/>
          </a:xfrm>
          <a:prstGeom prst="rect">
            <a:avLst/>
          </a:prstGeom>
          <a:noFill/>
        </p:spPr>
        <p:txBody>
          <a:bodyPr wrap="square">
            <a:spAutoFit/>
          </a:bodyPr>
          <a:lstStyle/>
          <a:p>
            <a:pPr algn="ctr">
              <a:lnSpc>
                <a:spcPct val="90000"/>
              </a:lnSpc>
              <a:spcAft>
                <a:spcPts val="600"/>
              </a:spcAft>
            </a:pPr>
            <a:r>
              <a:rPr lang="en-US" sz="2800" dirty="0">
                <a:solidFill>
                  <a:schemeClr val="bg2"/>
                </a:solidFill>
                <a:latin typeface="DM Sans" pitchFamily="2" charset="0"/>
              </a:rPr>
              <a:t>£33.07/unit</a:t>
            </a:r>
          </a:p>
          <a:p>
            <a:pPr algn="ctr">
              <a:lnSpc>
                <a:spcPct val="90000"/>
              </a:lnSpc>
              <a:spcAft>
                <a:spcPts val="600"/>
              </a:spcAft>
            </a:pPr>
            <a:r>
              <a:rPr lang="en-US" sz="2800" dirty="0">
                <a:solidFill>
                  <a:schemeClr val="bg2"/>
                </a:solidFill>
                <a:latin typeface="DM Sans" pitchFamily="2" charset="0"/>
              </a:rPr>
              <a:t>(200/yr)</a:t>
            </a:r>
          </a:p>
        </p:txBody>
      </p:sp>
      <p:sp>
        <p:nvSpPr>
          <p:cNvPr id="15" name="TextBox 14">
            <a:extLst>
              <a:ext uri="{FF2B5EF4-FFF2-40B4-BE49-F238E27FC236}">
                <a16:creationId xmlns:a16="http://schemas.microsoft.com/office/drawing/2014/main" id="{3E848A5F-FE9A-B865-1852-F70A4D0289E9}"/>
              </a:ext>
            </a:extLst>
          </p:cNvPr>
          <p:cNvSpPr txBox="1"/>
          <p:nvPr/>
        </p:nvSpPr>
        <p:spPr>
          <a:xfrm>
            <a:off x="8912887" y="5175971"/>
            <a:ext cx="2396357" cy="950517"/>
          </a:xfrm>
          <a:prstGeom prst="rect">
            <a:avLst/>
          </a:prstGeom>
          <a:noFill/>
        </p:spPr>
        <p:txBody>
          <a:bodyPr wrap="square">
            <a:spAutoFit/>
          </a:bodyPr>
          <a:lstStyle/>
          <a:p>
            <a:pPr algn="ctr">
              <a:lnSpc>
                <a:spcPct val="90000"/>
              </a:lnSpc>
              <a:spcAft>
                <a:spcPts val="600"/>
              </a:spcAft>
            </a:pPr>
            <a:r>
              <a:rPr lang="en-US" sz="2800" dirty="0">
                <a:solidFill>
                  <a:schemeClr val="bg2"/>
                </a:solidFill>
                <a:latin typeface="DM Sans" pitchFamily="2" charset="0"/>
              </a:rPr>
              <a:t>£17.34/unit</a:t>
            </a:r>
          </a:p>
          <a:p>
            <a:pPr algn="ctr">
              <a:lnSpc>
                <a:spcPct val="90000"/>
              </a:lnSpc>
              <a:spcAft>
                <a:spcPts val="600"/>
              </a:spcAft>
            </a:pPr>
            <a:r>
              <a:rPr lang="en-US" sz="2800" dirty="0">
                <a:solidFill>
                  <a:schemeClr val="bg2"/>
                </a:solidFill>
                <a:latin typeface="DM Sans" pitchFamily="2" charset="0"/>
              </a:rPr>
              <a:t>(500/yr)</a:t>
            </a:r>
          </a:p>
        </p:txBody>
      </p:sp>
      <p:cxnSp>
        <p:nvCxnSpPr>
          <p:cNvPr id="17" name="Straight Arrow Connector 16">
            <a:extLst>
              <a:ext uri="{FF2B5EF4-FFF2-40B4-BE49-F238E27FC236}">
                <a16:creationId xmlns:a16="http://schemas.microsoft.com/office/drawing/2014/main" id="{81A88CB4-12DC-1AA3-DD45-9C8C16AEF6DA}"/>
              </a:ext>
            </a:extLst>
          </p:cNvPr>
          <p:cNvCxnSpPr>
            <a:cxnSpLocks/>
          </p:cNvCxnSpPr>
          <p:nvPr/>
        </p:nvCxnSpPr>
        <p:spPr>
          <a:xfrm>
            <a:off x="7912350" y="5601241"/>
            <a:ext cx="111097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Google Shape;853;p34">
            <a:extLst>
              <a:ext uri="{FF2B5EF4-FFF2-40B4-BE49-F238E27FC236}">
                <a16:creationId xmlns:a16="http://schemas.microsoft.com/office/drawing/2014/main" id="{BD2B4BA9-2B14-977C-380B-BAFD9DD84629}"/>
              </a:ext>
            </a:extLst>
          </p:cNvPr>
          <p:cNvSpPr txBox="1">
            <a:spLocks/>
          </p:cNvSpPr>
          <p:nvPr/>
        </p:nvSpPr>
        <p:spPr>
          <a:xfrm>
            <a:off x="0" y="6498497"/>
            <a:ext cx="2512088" cy="344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spcAft>
                <a:spcPts val="2100"/>
              </a:spcAft>
              <a:buFont typeface="DM Sans"/>
              <a:buNone/>
            </a:pPr>
            <a:r>
              <a:rPr lang="en-GB" sz="1000" dirty="0"/>
              <a:t>*Excluding training and labour cost </a:t>
            </a:r>
          </a:p>
        </p:txBody>
      </p:sp>
      <p:sp>
        <p:nvSpPr>
          <p:cNvPr id="22" name="Google Shape;853;p34">
            <a:extLst>
              <a:ext uri="{FF2B5EF4-FFF2-40B4-BE49-F238E27FC236}">
                <a16:creationId xmlns:a16="http://schemas.microsoft.com/office/drawing/2014/main" id="{AC412CB6-07CF-98E7-8023-1B037793E497}"/>
              </a:ext>
            </a:extLst>
          </p:cNvPr>
          <p:cNvSpPr txBox="1">
            <a:spLocks/>
          </p:cNvSpPr>
          <p:nvPr/>
        </p:nvSpPr>
        <p:spPr>
          <a:xfrm>
            <a:off x="11046040" y="4938929"/>
            <a:ext cx="427782" cy="4740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spcAft>
                <a:spcPts val="2100"/>
              </a:spcAft>
              <a:buFont typeface="DM Sans"/>
              <a:buNone/>
            </a:pPr>
            <a:r>
              <a:rPr lang="en-GB" sz="2400" dirty="0"/>
              <a:t>*</a:t>
            </a:r>
          </a:p>
        </p:txBody>
      </p:sp>
    </p:spTree>
    <p:extLst>
      <p:ext uri="{BB962C8B-B14F-4D97-AF65-F5344CB8AC3E}">
        <p14:creationId xmlns:p14="http://schemas.microsoft.com/office/powerpoint/2010/main" val="128045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27"/>
          <p:cNvSpPr txBox="1">
            <a:spLocks noGrp="1"/>
          </p:cNvSpPr>
          <p:nvPr>
            <p:ph type="title"/>
          </p:nvPr>
        </p:nvSpPr>
        <p:spPr>
          <a:xfrm>
            <a:off x="562142" y="758657"/>
            <a:ext cx="10551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How long will development take?</a:t>
            </a:r>
            <a:endParaRPr dirty="0"/>
          </a:p>
        </p:txBody>
      </p:sp>
      <p:sp>
        <p:nvSpPr>
          <p:cNvPr id="6" name="TextBox 5">
            <a:extLst>
              <a:ext uri="{FF2B5EF4-FFF2-40B4-BE49-F238E27FC236}">
                <a16:creationId xmlns:a16="http://schemas.microsoft.com/office/drawing/2014/main" id="{2A048927-6CD9-518B-59E3-FB39202CBE31}"/>
              </a:ext>
            </a:extLst>
          </p:cNvPr>
          <p:cNvSpPr txBox="1"/>
          <p:nvPr/>
        </p:nvSpPr>
        <p:spPr>
          <a:xfrm>
            <a:off x="70340" y="6596390"/>
            <a:ext cx="4722724" cy="261610"/>
          </a:xfrm>
          <a:prstGeom prst="rect">
            <a:avLst/>
          </a:prstGeom>
          <a:noFill/>
        </p:spPr>
        <p:txBody>
          <a:bodyPr wrap="square">
            <a:spAutoFit/>
          </a:bodyPr>
          <a:lstStyle/>
          <a:p>
            <a:pPr>
              <a:spcAft>
                <a:spcPts val="600"/>
              </a:spcAft>
            </a:pPr>
            <a:r>
              <a:rPr lang="en-GB" sz="1050" dirty="0">
                <a:solidFill>
                  <a:schemeClr val="bg2"/>
                </a:solidFill>
                <a:latin typeface="DM Sans" pitchFamily="2" charset="0"/>
              </a:rPr>
              <a:t>*Dependent on 1 consistent developer full-time </a:t>
            </a:r>
          </a:p>
        </p:txBody>
      </p:sp>
      <p:graphicFrame>
        <p:nvGraphicFramePr>
          <p:cNvPr id="7" name="Table 6">
            <a:extLst>
              <a:ext uri="{FF2B5EF4-FFF2-40B4-BE49-F238E27FC236}">
                <a16:creationId xmlns:a16="http://schemas.microsoft.com/office/drawing/2014/main" id="{153FDFB0-4D3F-71B5-0184-3F436B4CB0ED}"/>
              </a:ext>
            </a:extLst>
          </p:cNvPr>
          <p:cNvGraphicFramePr>
            <a:graphicFrameLocks noGrp="1"/>
          </p:cNvGraphicFramePr>
          <p:nvPr>
            <p:extLst>
              <p:ext uri="{D42A27DB-BD31-4B8C-83A1-F6EECF244321}">
                <p14:modId xmlns:p14="http://schemas.microsoft.com/office/powerpoint/2010/main" val="3889766713"/>
              </p:ext>
            </p:extLst>
          </p:nvPr>
        </p:nvGraphicFramePr>
        <p:xfrm>
          <a:off x="1532159" y="3162281"/>
          <a:ext cx="9127682" cy="2995200"/>
        </p:xfrm>
        <a:graphic>
          <a:graphicData uri="http://schemas.openxmlformats.org/drawingml/2006/table">
            <a:tbl>
              <a:tblPr>
                <a:tableStyleId>{5C22544A-7EE6-4342-B048-85BDC9FD1C3A}</a:tableStyleId>
              </a:tblPr>
              <a:tblGrid>
                <a:gridCol w="7089327">
                  <a:extLst>
                    <a:ext uri="{9D8B030D-6E8A-4147-A177-3AD203B41FA5}">
                      <a16:colId xmlns:a16="http://schemas.microsoft.com/office/drawing/2014/main" val="14052472"/>
                    </a:ext>
                  </a:extLst>
                </a:gridCol>
                <a:gridCol w="2038355">
                  <a:extLst>
                    <a:ext uri="{9D8B030D-6E8A-4147-A177-3AD203B41FA5}">
                      <a16:colId xmlns:a16="http://schemas.microsoft.com/office/drawing/2014/main" val="995317204"/>
                    </a:ext>
                  </a:extLst>
                </a:gridCol>
              </a:tblGrid>
              <a:tr h="266347">
                <a:tc>
                  <a:txBody>
                    <a:bodyPr/>
                    <a:lstStyle/>
                    <a:p>
                      <a:pPr algn="l" fontAlgn="b"/>
                      <a:r>
                        <a:rPr lang="en-GB" sz="2100" u="none" strike="noStrike" dirty="0">
                          <a:solidFill>
                            <a:schemeClr val="bg2"/>
                          </a:solidFill>
                          <a:effectLst/>
                        </a:rPr>
                        <a:t>Establishing CAN - API - HMI communication</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3-4 weeks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4208912"/>
                  </a:ext>
                </a:extLst>
              </a:tr>
              <a:tr h="266347">
                <a:tc>
                  <a:txBody>
                    <a:bodyPr/>
                    <a:lstStyle/>
                    <a:p>
                      <a:pPr algn="l" fontAlgn="b"/>
                      <a:r>
                        <a:rPr lang="en-GB" sz="2100" u="none" strike="noStrike" dirty="0">
                          <a:solidFill>
                            <a:schemeClr val="bg2"/>
                          </a:solidFill>
                          <a:effectLst/>
                        </a:rPr>
                        <a:t>Transferring the existing interface functions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3-5 weeks</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2931005"/>
                  </a:ext>
                </a:extLst>
              </a:tr>
              <a:tr h="266347">
                <a:tc>
                  <a:txBody>
                    <a:bodyPr/>
                    <a:lstStyle/>
                    <a:p>
                      <a:pPr algn="l" fontAlgn="b"/>
                      <a:r>
                        <a:rPr lang="en-GB" sz="2100" u="none" strike="noStrike" dirty="0">
                          <a:solidFill>
                            <a:schemeClr val="bg2"/>
                          </a:solidFill>
                          <a:effectLst/>
                        </a:rPr>
                        <a:t>Developing CAD files for renders</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4-5 weeks</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6429347"/>
                  </a:ext>
                </a:extLst>
              </a:tr>
              <a:tr h="266347">
                <a:tc>
                  <a:txBody>
                    <a:bodyPr/>
                    <a:lstStyle/>
                    <a:p>
                      <a:pPr algn="l" fontAlgn="b"/>
                      <a:r>
                        <a:rPr lang="en-GB" sz="2100" u="none" strike="noStrike">
                          <a:solidFill>
                            <a:schemeClr val="bg2"/>
                          </a:solidFill>
                          <a:effectLst/>
                        </a:rPr>
                        <a:t>Implementing kinematic motion </a:t>
                      </a:r>
                      <a:endParaRPr lang="en-GB" sz="2100" b="0" i="0" u="none" strike="noStrike">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1 week</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9570248"/>
                  </a:ext>
                </a:extLst>
              </a:tr>
              <a:tr h="266347">
                <a:tc>
                  <a:txBody>
                    <a:bodyPr/>
                    <a:lstStyle/>
                    <a:p>
                      <a:pPr algn="l" fontAlgn="b"/>
                      <a:r>
                        <a:rPr lang="en-GB" sz="2100" u="none" strike="noStrike" dirty="0">
                          <a:solidFill>
                            <a:schemeClr val="bg2"/>
                          </a:solidFill>
                          <a:effectLst/>
                        </a:rPr>
                        <a:t>Updating interface graphics/new graphics (2D)</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2-3 weeks</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2187921"/>
                  </a:ext>
                </a:extLst>
              </a:tr>
              <a:tr h="266347">
                <a:tc>
                  <a:txBody>
                    <a:bodyPr/>
                    <a:lstStyle/>
                    <a:p>
                      <a:pPr algn="l" fontAlgn="b"/>
                      <a:r>
                        <a:rPr lang="en-GB" sz="2100" u="none" strike="noStrike" dirty="0">
                          <a:solidFill>
                            <a:schemeClr val="bg2"/>
                          </a:solidFill>
                          <a:effectLst/>
                        </a:rPr>
                        <a:t>Developing new interface layout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2-3 weeks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3644505"/>
                  </a:ext>
                </a:extLst>
              </a:tr>
              <a:tr h="266347">
                <a:tc>
                  <a:txBody>
                    <a:bodyPr/>
                    <a:lstStyle/>
                    <a:p>
                      <a:pPr algn="l" fontAlgn="b"/>
                      <a:r>
                        <a:rPr lang="en-GB" sz="2100" u="none" strike="noStrike" dirty="0">
                          <a:solidFill>
                            <a:schemeClr val="bg2"/>
                          </a:solidFill>
                          <a:effectLst/>
                        </a:rPr>
                        <a:t>developing new features/transitions/animations  (3D)</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6-8 weeks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1533159"/>
                  </a:ext>
                </a:extLst>
              </a:tr>
              <a:tr h="266347">
                <a:tc>
                  <a:txBody>
                    <a:bodyPr/>
                    <a:lstStyle/>
                    <a:p>
                      <a:pPr algn="l" fontAlgn="b"/>
                      <a:r>
                        <a:rPr lang="en-GB" sz="2100" u="none" strike="noStrike" dirty="0">
                          <a:solidFill>
                            <a:schemeClr val="bg2"/>
                          </a:solidFill>
                          <a:effectLst/>
                        </a:rPr>
                        <a:t>Front end coding – HMI logic</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4-5 weeks </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3774319"/>
                  </a:ext>
                </a:extLst>
              </a:tr>
              <a:tr h="266347">
                <a:tc>
                  <a:txBody>
                    <a:bodyPr/>
                    <a:lstStyle/>
                    <a:p>
                      <a:pPr algn="l" fontAlgn="b"/>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GB" sz="2100" u="none" strike="noStrike" dirty="0">
                          <a:solidFill>
                            <a:schemeClr val="bg2"/>
                          </a:solidFill>
                          <a:effectLst/>
                        </a:rPr>
                        <a:t>25-34 weeks</a:t>
                      </a:r>
                      <a:endParaRPr lang="en-GB" sz="2100" b="0" i="0" u="none" strike="noStrike" dirty="0">
                        <a:solidFill>
                          <a:schemeClr val="bg2"/>
                        </a:solidFill>
                        <a:effectLst/>
                        <a:latin typeface="Calibri" panose="020F0502020204030204" pitchFamily="34" charset="0"/>
                      </a:endParaRPr>
                    </a:p>
                  </a:txBody>
                  <a:tcPr marL="12760" marR="12760" marT="1276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3939364"/>
                  </a:ext>
                </a:extLst>
              </a:tr>
            </a:tbl>
          </a:graphicData>
        </a:graphic>
      </p:graphicFrame>
      <p:sp>
        <p:nvSpPr>
          <p:cNvPr id="8" name="TextBox 7">
            <a:extLst>
              <a:ext uri="{FF2B5EF4-FFF2-40B4-BE49-F238E27FC236}">
                <a16:creationId xmlns:a16="http://schemas.microsoft.com/office/drawing/2014/main" id="{FAC911DD-EFFC-9515-58C6-E01334C23DA3}"/>
              </a:ext>
            </a:extLst>
          </p:cNvPr>
          <p:cNvSpPr txBox="1"/>
          <p:nvPr/>
        </p:nvSpPr>
        <p:spPr>
          <a:xfrm>
            <a:off x="3617407" y="2181364"/>
            <a:ext cx="4441371" cy="542008"/>
          </a:xfrm>
          <a:prstGeom prst="rect">
            <a:avLst/>
          </a:prstGeom>
          <a:noFill/>
        </p:spPr>
        <p:txBody>
          <a:bodyPr wrap="square">
            <a:spAutoFit/>
          </a:bodyPr>
          <a:lstStyle/>
          <a:p>
            <a:pPr algn="ctr">
              <a:lnSpc>
                <a:spcPct val="90000"/>
              </a:lnSpc>
              <a:spcAft>
                <a:spcPts val="600"/>
              </a:spcAft>
            </a:pPr>
            <a:r>
              <a:rPr lang="en-US" sz="3200" dirty="0">
                <a:solidFill>
                  <a:schemeClr val="bg2"/>
                </a:solidFill>
                <a:latin typeface="DM Sans" pitchFamily="2" charset="0"/>
              </a:rPr>
              <a:t>6-8 month project*</a:t>
            </a:r>
          </a:p>
        </p:txBody>
      </p:sp>
    </p:spTree>
    <p:extLst>
      <p:ext uri="{BB962C8B-B14F-4D97-AF65-F5344CB8AC3E}">
        <p14:creationId xmlns:p14="http://schemas.microsoft.com/office/powerpoint/2010/main" val="118257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34"/>
          <p:cNvSpPr/>
          <p:nvPr/>
        </p:nvSpPr>
        <p:spPr>
          <a:xfrm>
            <a:off x="1212304" y="2361371"/>
            <a:ext cx="6193331" cy="845125"/>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The bottom</a:t>
            </a:r>
            <a:endParaRPr b="1" i="0" dirty="0">
              <a:ln>
                <a:noFill/>
              </a:ln>
              <a:gradFill>
                <a:gsLst>
                  <a:gs pos="0">
                    <a:schemeClr val="accent1"/>
                  </a:gs>
                  <a:gs pos="100000">
                    <a:schemeClr val="accent2"/>
                  </a:gs>
                </a:gsLst>
                <a:lin ang="2700006" scaled="0"/>
              </a:gradFill>
              <a:latin typeface="DM Sans"/>
            </a:endParaRPr>
          </a:p>
        </p:txBody>
      </p:sp>
      <p:sp>
        <p:nvSpPr>
          <p:cNvPr id="855" name="Google Shape;855;p34"/>
          <p:cNvSpPr/>
          <p:nvPr/>
        </p:nvSpPr>
        <p:spPr>
          <a:xfrm>
            <a:off x="1437602" y="3443557"/>
            <a:ext cx="2621929" cy="845125"/>
          </a:xfrm>
          <a:prstGeom prst="rect">
            <a:avLst/>
          </a:prstGeom>
        </p:spPr>
        <p:txBody>
          <a:bodyPr>
            <a:prstTxWarp prst="textPlain">
              <a:avLst/>
            </a:prstTxWarp>
          </a:bodyPr>
          <a:lstStyle/>
          <a:p>
            <a:pPr lvl="0" algn="ctr"/>
            <a:r>
              <a:rPr lang="en-GB" b="1" dirty="0">
                <a:gradFill>
                  <a:gsLst>
                    <a:gs pos="0">
                      <a:schemeClr val="accent1"/>
                    </a:gs>
                    <a:gs pos="100000">
                      <a:schemeClr val="accent2"/>
                    </a:gs>
                  </a:gsLst>
                  <a:lin ang="2700006" scaled="0"/>
                </a:gradFill>
                <a:latin typeface="DM Sans"/>
              </a:rPr>
              <a:t>l</a:t>
            </a:r>
            <a:r>
              <a:rPr lang="en-GB" b="1" i="0" dirty="0">
                <a:ln>
                  <a:noFill/>
                </a:ln>
                <a:gradFill>
                  <a:gsLst>
                    <a:gs pos="0">
                      <a:schemeClr val="accent1"/>
                    </a:gs>
                    <a:gs pos="100000">
                      <a:schemeClr val="accent2"/>
                    </a:gs>
                  </a:gsLst>
                  <a:lin ang="2700006" scaled="0"/>
                </a:gradFill>
                <a:latin typeface="DM Sans"/>
              </a:rPr>
              <a:t>ine…</a:t>
            </a:r>
            <a:endParaRPr b="1" i="0" dirty="0">
              <a:ln>
                <a:noFill/>
              </a:ln>
              <a:gradFill>
                <a:gsLst>
                  <a:gs pos="0">
                    <a:schemeClr val="accent1"/>
                  </a:gs>
                  <a:gs pos="100000">
                    <a:schemeClr val="accent2"/>
                  </a:gs>
                </a:gsLst>
                <a:lin ang="2700006" scaled="0"/>
              </a:gradFill>
              <a:latin typeface="DM Sans"/>
            </a:endParaRPr>
          </a:p>
        </p:txBody>
      </p:sp>
    </p:spTree>
    <p:extLst>
      <p:ext uri="{BB962C8B-B14F-4D97-AF65-F5344CB8AC3E}">
        <p14:creationId xmlns:p14="http://schemas.microsoft.com/office/powerpoint/2010/main" val="3394488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4"/>
          <p:cNvSpPr/>
          <p:nvPr/>
        </p:nvSpPr>
        <p:spPr>
          <a:xfrm>
            <a:off x="785100" y="1028276"/>
            <a:ext cx="3382482" cy="555024"/>
          </a:xfrm>
          <a:prstGeom prst="rect">
            <a:avLst/>
          </a:prstGeom>
        </p:spPr>
        <p:txBody>
          <a:bodyPr>
            <a:prstTxWarp prst="textPlain">
              <a:avLst/>
            </a:prstTxWarp>
          </a:bodyPr>
          <a:lstStyle/>
          <a:p>
            <a:pPr lvl="0" algn="ctr"/>
            <a:r>
              <a:rPr lang="en-GB" b="1" dirty="0">
                <a:gradFill>
                  <a:gsLst>
                    <a:gs pos="0">
                      <a:schemeClr val="accent1"/>
                    </a:gs>
                    <a:gs pos="100000">
                      <a:schemeClr val="accent2"/>
                    </a:gs>
                  </a:gsLst>
                  <a:lin ang="2698631" scaled="0"/>
                </a:gradFill>
                <a:latin typeface="DM Sans"/>
              </a:rPr>
              <a:t>Overview</a:t>
            </a:r>
            <a:endParaRPr b="1" i="0" dirty="0">
              <a:ln>
                <a:noFill/>
              </a:ln>
              <a:gradFill>
                <a:gsLst>
                  <a:gs pos="0">
                    <a:schemeClr val="accent1"/>
                  </a:gs>
                  <a:gs pos="100000">
                    <a:schemeClr val="accent2"/>
                  </a:gs>
                </a:gsLst>
                <a:lin ang="2698631" scaled="0"/>
              </a:gradFill>
              <a:latin typeface="DM Sans"/>
            </a:endParaRPr>
          </a:p>
        </p:txBody>
      </p:sp>
      <p:sp>
        <p:nvSpPr>
          <p:cNvPr id="759" name="Google Shape;759;p24"/>
          <p:cNvSpPr txBox="1">
            <a:spLocks noGrp="1"/>
          </p:cNvSpPr>
          <p:nvPr>
            <p:ph type="body" idx="2"/>
          </p:nvPr>
        </p:nvSpPr>
        <p:spPr>
          <a:xfrm>
            <a:off x="4507299" y="2885940"/>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dirty="0"/>
              <a:t>What our options are with various software and methodologies.</a:t>
            </a:r>
            <a:endParaRPr dirty="0"/>
          </a:p>
        </p:txBody>
      </p:sp>
      <p:sp>
        <p:nvSpPr>
          <p:cNvPr id="760" name="Google Shape;760;p24"/>
          <p:cNvSpPr txBox="1">
            <a:spLocks noGrp="1"/>
          </p:cNvSpPr>
          <p:nvPr>
            <p:ph type="body" idx="3"/>
          </p:nvPr>
        </p:nvSpPr>
        <p:spPr>
          <a:xfrm>
            <a:off x="868182"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dirty="0"/>
              <a:t>Discussion on how our new HMI will be integrated into our control system.</a:t>
            </a:r>
            <a:endParaRPr dirty="0"/>
          </a:p>
        </p:txBody>
      </p:sp>
      <p:sp>
        <p:nvSpPr>
          <p:cNvPr id="761" name="Google Shape;761;p24"/>
          <p:cNvSpPr txBox="1">
            <a:spLocks noGrp="1"/>
          </p:cNvSpPr>
          <p:nvPr>
            <p:ph type="body" idx="4"/>
          </p:nvPr>
        </p:nvSpPr>
        <p:spPr>
          <a:xfrm>
            <a:off x="4507299"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dirty="0"/>
              <a:t>An interactive demo developed using a trial license of Qt. </a:t>
            </a:r>
            <a:endParaRPr dirty="0"/>
          </a:p>
        </p:txBody>
      </p:sp>
      <p:sp>
        <p:nvSpPr>
          <p:cNvPr id="762" name="Google Shape;762;p24"/>
          <p:cNvSpPr txBox="1">
            <a:spLocks noGrp="1"/>
          </p:cNvSpPr>
          <p:nvPr>
            <p:ph type="title" idx="5"/>
          </p:nvPr>
        </p:nvSpPr>
        <p:spPr>
          <a:xfrm>
            <a:off x="868182"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solidFill>
                  <a:schemeClr val="accent1"/>
                </a:solidFill>
              </a:rPr>
              <a:t>01 – Research</a:t>
            </a:r>
            <a:endParaRPr sz="3100" dirty="0">
              <a:solidFill>
                <a:schemeClr val="accent1"/>
              </a:solidFill>
            </a:endParaRPr>
          </a:p>
        </p:txBody>
      </p:sp>
      <p:sp>
        <p:nvSpPr>
          <p:cNvPr id="763" name="Google Shape;763;p24"/>
          <p:cNvSpPr txBox="1">
            <a:spLocks noGrp="1"/>
          </p:cNvSpPr>
          <p:nvPr>
            <p:ph type="title" idx="6"/>
          </p:nvPr>
        </p:nvSpPr>
        <p:spPr>
          <a:xfrm>
            <a:off x="4507299"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solidFill>
                  <a:schemeClr val="accent2"/>
                </a:solidFill>
              </a:rPr>
              <a:t>02 - Solutions</a:t>
            </a:r>
            <a:endParaRPr sz="3100" dirty="0">
              <a:solidFill>
                <a:schemeClr val="accent2"/>
              </a:solidFill>
            </a:endParaRPr>
          </a:p>
        </p:txBody>
      </p:sp>
      <p:sp>
        <p:nvSpPr>
          <p:cNvPr id="764" name="Google Shape;764;p24"/>
          <p:cNvSpPr txBox="1">
            <a:spLocks noGrp="1"/>
          </p:cNvSpPr>
          <p:nvPr>
            <p:ph type="title" idx="7"/>
          </p:nvPr>
        </p:nvSpPr>
        <p:spPr>
          <a:xfrm>
            <a:off x="868182" y="4169628"/>
            <a:ext cx="32994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t>04 - System</a:t>
            </a:r>
            <a:endParaRPr sz="3100" dirty="0"/>
          </a:p>
        </p:txBody>
      </p:sp>
      <p:sp>
        <p:nvSpPr>
          <p:cNvPr id="765" name="Google Shape;765;p24"/>
          <p:cNvSpPr txBox="1">
            <a:spLocks noGrp="1"/>
          </p:cNvSpPr>
          <p:nvPr>
            <p:ph type="title" idx="8"/>
          </p:nvPr>
        </p:nvSpPr>
        <p:spPr>
          <a:xfrm>
            <a:off x="4507299" y="4169637"/>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solidFill>
                  <a:schemeClr val="accent2"/>
                </a:solidFill>
              </a:rPr>
              <a:t>05 - Demo</a:t>
            </a:r>
            <a:endParaRPr sz="3100" dirty="0">
              <a:solidFill>
                <a:schemeClr val="accent2"/>
              </a:solidFill>
            </a:endParaRPr>
          </a:p>
        </p:txBody>
      </p:sp>
      <p:sp>
        <p:nvSpPr>
          <p:cNvPr id="767" name="Google Shape;767;p24"/>
          <p:cNvSpPr txBox="1">
            <a:spLocks noGrp="1"/>
          </p:cNvSpPr>
          <p:nvPr>
            <p:ph type="body" idx="3"/>
          </p:nvPr>
        </p:nvSpPr>
        <p:spPr>
          <a:xfrm>
            <a:off x="8109018" y="4833552"/>
            <a:ext cx="3214800" cy="12621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900"/>
              <a:buNone/>
            </a:pPr>
            <a:r>
              <a:rPr lang="en" dirty="0"/>
              <a:t>Cost analysis, project timeline and the bottom line…</a:t>
            </a:r>
            <a:endParaRPr dirty="0"/>
          </a:p>
        </p:txBody>
      </p:sp>
      <p:sp>
        <p:nvSpPr>
          <p:cNvPr id="768" name="Google Shape;768;p24"/>
          <p:cNvSpPr txBox="1">
            <a:spLocks noGrp="1"/>
          </p:cNvSpPr>
          <p:nvPr>
            <p:ph type="title" idx="5"/>
          </p:nvPr>
        </p:nvSpPr>
        <p:spPr>
          <a:xfrm>
            <a:off x="8109018" y="222202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solidFill>
                  <a:schemeClr val="accent1"/>
                </a:solidFill>
              </a:rPr>
              <a:t>03 – Qt </a:t>
            </a:r>
            <a:endParaRPr sz="3100" dirty="0">
              <a:solidFill>
                <a:schemeClr val="accent1"/>
              </a:solidFill>
            </a:endParaRPr>
          </a:p>
        </p:txBody>
      </p:sp>
      <p:sp>
        <p:nvSpPr>
          <p:cNvPr id="769" name="Google Shape;769;p24"/>
          <p:cNvSpPr txBox="1">
            <a:spLocks noGrp="1"/>
          </p:cNvSpPr>
          <p:nvPr>
            <p:ph type="title" idx="7"/>
          </p:nvPr>
        </p:nvSpPr>
        <p:spPr>
          <a:xfrm>
            <a:off x="8109018" y="4148095"/>
            <a:ext cx="3214800" cy="6639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3100" dirty="0"/>
              <a:t>06 - Project</a:t>
            </a:r>
            <a:endParaRPr sz="3100" dirty="0"/>
          </a:p>
        </p:txBody>
      </p:sp>
      <p:sp>
        <p:nvSpPr>
          <p:cNvPr id="4" name="Text Placeholder 3">
            <a:extLst>
              <a:ext uri="{FF2B5EF4-FFF2-40B4-BE49-F238E27FC236}">
                <a16:creationId xmlns:a16="http://schemas.microsoft.com/office/drawing/2014/main" id="{031C0F0C-140A-8E82-FCAB-55173019ED3D}"/>
              </a:ext>
            </a:extLst>
          </p:cNvPr>
          <p:cNvSpPr>
            <a:spLocks noGrp="1"/>
          </p:cNvSpPr>
          <p:nvPr>
            <p:ph type="body" idx="1"/>
          </p:nvPr>
        </p:nvSpPr>
        <p:spPr>
          <a:xfrm>
            <a:off x="720400" y="2841595"/>
            <a:ext cx="3214800" cy="1322700"/>
          </a:xfrm>
        </p:spPr>
        <p:txBody>
          <a:bodyPr/>
          <a:lstStyle/>
          <a:p>
            <a:pPr marL="107950" indent="0">
              <a:buNone/>
            </a:pPr>
            <a:r>
              <a:rPr lang="en-GB" dirty="0"/>
              <a:t>Market research into existing solutions, and their limitations.</a:t>
            </a:r>
          </a:p>
        </p:txBody>
      </p:sp>
      <p:sp>
        <p:nvSpPr>
          <p:cNvPr id="6" name="Text Placeholder 5">
            <a:extLst>
              <a:ext uri="{FF2B5EF4-FFF2-40B4-BE49-F238E27FC236}">
                <a16:creationId xmlns:a16="http://schemas.microsoft.com/office/drawing/2014/main" id="{3F0B45A6-8F52-060B-BB72-88C3D1B3B8B0}"/>
              </a:ext>
            </a:extLst>
          </p:cNvPr>
          <p:cNvSpPr>
            <a:spLocks noGrp="1"/>
          </p:cNvSpPr>
          <p:nvPr>
            <p:ph type="body" idx="1"/>
          </p:nvPr>
        </p:nvSpPr>
        <p:spPr>
          <a:xfrm>
            <a:off x="8109018" y="2907482"/>
            <a:ext cx="3294600" cy="1322700"/>
          </a:xfrm>
        </p:spPr>
        <p:txBody>
          <a:bodyPr/>
          <a:lstStyle/>
          <a:p>
            <a:pPr marL="107950" indent="0">
              <a:buNone/>
            </a:pPr>
            <a:r>
              <a:rPr lang="en-GB" dirty="0"/>
              <a:t>An in-depth case study on the highest scoring solution.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5488480" y="2652778"/>
            <a:ext cx="4811359"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GB" sz="3600" dirty="0"/>
              <a:t>Group Development</a:t>
            </a:r>
            <a:endParaRPr sz="3600" dirty="0"/>
          </a:p>
          <a:p>
            <a:pPr marL="0" lvl="0" indent="0" algn="r" rtl="0">
              <a:spcBef>
                <a:spcPts val="0"/>
              </a:spcBef>
              <a:spcAft>
                <a:spcPts val="0"/>
              </a:spcAft>
              <a:buNone/>
            </a:pPr>
            <a:endParaRPr dirty="0"/>
          </a:p>
        </p:txBody>
      </p:sp>
      <p:sp>
        <p:nvSpPr>
          <p:cNvPr id="819" name="Google Shape;819;p30"/>
          <p:cNvSpPr txBox="1">
            <a:spLocks noGrp="1"/>
          </p:cNvSpPr>
          <p:nvPr>
            <p:ph type="body" idx="1"/>
          </p:nvPr>
        </p:nvSpPr>
        <p:spPr>
          <a:xfrm>
            <a:off x="5658162" y="3256978"/>
            <a:ext cx="4641677" cy="984625"/>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GB" sz="1400" dirty="0"/>
              <a:t>Shared HMI development</a:t>
            </a:r>
          </a:p>
          <a:p>
            <a:pPr marL="0" lvl="0" indent="0" algn="r" rtl="0">
              <a:spcBef>
                <a:spcPts val="0"/>
              </a:spcBef>
              <a:spcAft>
                <a:spcPts val="0"/>
              </a:spcAft>
              <a:buNone/>
            </a:pPr>
            <a:r>
              <a:rPr lang="en-GB" sz="1400" dirty="0"/>
              <a:t>A support network built up for Qt</a:t>
            </a:r>
          </a:p>
          <a:p>
            <a:pPr marL="0" lvl="0" indent="0" algn="r" rtl="0">
              <a:spcBef>
                <a:spcPts val="0"/>
              </a:spcBef>
              <a:spcAft>
                <a:spcPts val="0"/>
              </a:spcAft>
              <a:buNone/>
            </a:pPr>
            <a:r>
              <a:rPr lang="en-GB" sz="1400" dirty="0"/>
              <a:t>A universal template and structure for development</a:t>
            </a:r>
          </a:p>
          <a:p>
            <a:pPr marL="0" lvl="0" indent="0" algn="r" rtl="0">
              <a:spcBef>
                <a:spcPts val="0"/>
              </a:spcBef>
              <a:spcAft>
                <a:spcPts val="0"/>
              </a:spcAft>
              <a:buNone/>
            </a:pPr>
            <a:endParaRPr sz="1400" dirty="0"/>
          </a:p>
          <a:p>
            <a:pPr marL="0" lvl="0" indent="0" algn="r" rtl="0">
              <a:spcBef>
                <a:spcPts val="2100"/>
              </a:spcBef>
              <a:spcAft>
                <a:spcPts val="2100"/>
              </a:spcAft>
              <a:buNone/>
            </a:pPr>
            <a:endParaRPr sz="1400" dirty="0"/>
          </a:p>
        </p:txBody>
      </p:sp>
      <p:pic>
        <p:nvPicPr>
          <p:cNvPr id="1026" name="Picture 2" descr="The Fayat Group">
            <a:extLst>
              <a:ext uri="{FF2B5EF4-FFF2-40B4-BE49-F238E27FC236}">
                <a16:creationId xmlns:a16="http://schemas.microsoft.com/office/drawing/2014/main" id="{3222C707-A0A7-8683-0747-7114878C92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40" t="9076" r="17674" b="12154"/>
          <a:stretch/>
        </p:blipFill>
        <p:spPr bwMode="auto">
          <a:xfrm>
            <a:off x="10542558" y="2916803"/>
            <a:ext cx="1525831" cy="13248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18;p30">
            <a:extLst>
              <a:ext uri="{FF2B5EF4-FFF2-40B4-BE49-F238E27FC236}">
                <a16:creationId xmlns:a16="http://schemas.microsoft.com/office/drawing/2014/main" id="{37E7855D-D917-0E89-EF59-67ECF47E52EF}"/>
              </a:ext>
            </a:extLst>
          </p:cNvPr>
          <p:cNvSpPr txBox="1">
            <a:spLocks/>
          </p:cNvSpPr>
          <p:nvPr/>
        </p:nvSpPr>
        <p:spPr>
          <a:xfrm>
            <a:off x="1968830" y="339325"/>
            <a:ext cx="5717940" cy="86073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SzPts val="7000"/>
              <a:buFont typeface="Aldrich"/>
              <a:buNone/>
              <a:defRPr sz="7000" b="1" i="0" u="none" strike="noStrike" cap="none">
                <a:solidFill>
                  <a:schemeClr val="lt1"/>
                </a:solidFill>
                <a:latin typeface="DM Sans"/>
                <a:ea typeface="DM Sans"/>
                <a:cs typeface="DM Sans"/>
                <a:sym typeface="DM Sans"/>
              </a:defRPr>
            </a:lvl1pPr>
            <a:lvl2pPr marR="0" lvl="1"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2pPr>
            <a:lvl3pPr marR="0" lvl="2"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3pPr>
            <a:lvl4pPr marR="0" lvl="3"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4pPr>
            <a:lvl5pPr marR="0" lvl="4"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5pPr>
            <a:lvl6pPr marR="0" lvl="5"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6pPr>
            <a:lvl7pPr marR="0" lvl="6"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7pPr>
            <a:lvl8pPr marR="0" lvl="7"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8pPr>
            <a:lvl9pPr marR="0" lvl="8"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9pPr>
          </a:lstStyle>
          <a:p>
            <a:pPr algn="l"/>
            <a:r>
              <a:rPr lang="en-GB" sz="3600" dirty="0"/>
              <a:t>Qt Front, CODESYS Back</a:t>
            </a:r>
          </a:p>
          <a:p>
            <a:endParaRPr lang="en-GB" dirty="0"/>
          </a:p>
        </p:txBody>
      </p:sp>
      <p:sp>
        <p:nvSpPr>
          <p:cNvPr id="3" name="Google Shape;819;p30">
            <a:extLst>
              <a:ext uri="{FF2B5EF4-FFF2-40B4-BE49-F238E27FC236}">
                <a16:creationId xmlns:a16="http://schemas.microsoft.com/office/drawing/2014/main" id="{C714F509-E087-9C9B-16D5-32040B48CEA6}"/>
              </a:ext>
            </a:extLst>
          </p:cNvPr>
          <p:cNvSpPr txBox="1">
            <a:spLocks/>
          </p:cNvSpPr>
          <p:nvPr/>
        </p:nvSpPr>
        <p:spPr>
          <a:xfrm>
            <a:off x="2015965" y="1001725"/>
            <a:ext cx="5604816" cy="9846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r"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r"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l" defTabSz="758952">
              <a:spcBef>
                <a:spcPts val="830"/>
              </a:spcBef>
              <a:buNone/>
            </a:pPr>
            <a:r>
              <a:rPr lang="en-GB" sz="1400" kern="1200" dirty="0">
                <a:solidFill>
                  <a:schemeClr val="bg2"/>
                </a:solidFill>
                <a:latin typeface="DM Sans" pitchFamily="2" charset="0"/>
                <a:ea typeface="+mn-ea"/>
                <a:cs typeface="Calibri" panose="020F0502020204030204" pitchFamily="34" charset="0"/>
              </a:rPr>
              <a:t>Qt for the HMI (front-end) – modern, professional, intuitively designed</a:t>
            </a:r>
          </a:p>
          <a:p>
            <a:pPr marL="0" indent="0" algn="l" defTabSz="758952">
              <a:spcBef>
                <a:spcPts val="830"/>
              </a:spcBef>
              <a:buNone/>
            </a:pPr>
            <a:r>
              <a:rPr lang="en-GB" sz="1400" kern="1200" dirty="0">
                <a:solidFill>
                  <a:schemeClr val="bg2"/>
                </a:solidFill>
                <a:latin typeface="DM Sans" pitchFamily="2" charset="0"/>
                <a:ea typeface="+mn-ea"/>
                <a:cs typeface="Calibri" panose="020F0502020204030204" pitchFamily="34" charset="0"/>
              </a:rPr>
              <a:t>CODESYS 3.5 for the controller (back-end) – reliable, robust, no new development needed</a:t>
            </a:r>
          </a:p>
          <a:p>
            <a:pPr marL="0" indent="0" algn="l">
              <a:buFont typeface="DM Sans"/>
              <a:buNone/>
            </a:pPr>
            <a:endParaRPr lang="en-GB" sz="1400" dirty="0"/>
          </a:p>
          <a:p>
            <a:pPr marL="0" indent="0" algn="l">
              <a:spcBef>
                <a:spcPts val="2100"/>
              </a:spcBef>
              <a:spcAft>
                <a:spcPts val="2100"/>
              </a:spcAft>
              <a:buFont typeface="DM Sans"/>
              <a:buNone/>
            </a:pPr>
            <a:endParaRPr lang="en-GB" sz="1400" dirty="0"/>
          </a:p>
        </p:txBody>
      </p:sp>
      <p:pic>
        <p:nvPicPr>
          <p:cNvPr id="1028" name="Picture 4" descr="Qt Green png download - 750*750 - Free Transparent Qt png Download. -  CleanPNG / KissPNG">
            <a:extLst>
              <a:ext uri="{FF2B5EF4-FFF2-40B4-BE49-F238E27FC236}">
                <a16:creationId xmlns:a16="http://schemas.microsoft.com/office/drawing/2014/main" id="{BD7C119E-DEA5-7881-C8AA-9BCC61F390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4333" y1="45263" x2="42000" y2="50263"/>
                      </a14:backgroundRemoval>
                    </a14:imgEffect>
                  </a14:imgLayer>
                </a14:imgProps>
              </a:ext>
              <a:ext uri="{28A0092B-C50C-407E-A947-70E740481C1C}">
                <a14:useLocalDpi xmlns:a14="http://schemas.microsoft.com/office/drawing/2010/main" val="0"/>
              </a:ext>
            </a:extLst>
          </a:blip>
          <a:srcRect/>
          <a:stretch>
            <a:fillRect/>
          </a:stretch>
        </p:blipFill>
        <p:spPr bwMode="auto">
          <a:xfrm>
            <a:off x="479995" y="241104"/>
            <a:ext cx="1359013" cy="11475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SYS - Wikipedia">
            <a:extLst>
              <a:ext uri="{FF2B5EF4-FFF2-40B4-BE49-F238E27FC236}">
                <a16:creationId xmlns:a16="http://schemas.microsoft.com/office/drawing/2014/main" id="{915707E2-654B-56AC-1D4C-AB961675C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587" y="1361430"/>
            <a:ext cx="1289828" cy="103071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159;p40">
            <a:extLst>
              <a:ext uri="{FF2B5EF4-FFF2-40B4-BE49-F238E27FC236}">
                <a16:creationId xmlns:a16="http://schemas.microsoft.com/office/drawing/2014/main" id="{F1C8A466-474C-0BD5-FADF-B277553C3DFE}"/>
              </a:ext>
            </a:extLst>
          </p:cNvPr>
          <p:cNvSpPr/>
          <p:nvPr/>
        </p:nvSpPr>
        <p:spPr>
          <a:xfrm rot="16205322">
            <a:off x="1271634" y="4876993"/>
            <a:ext cx="730253" cy="1977645"/>
          </a:xfrm>
          <a:prstGeom prst="roundRect">
            <a:avLst>
              <a:gd name="adj" fmla="val 790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FBA21CA-1260-CC88-727A-0D9530598C14}"/>
              </a:ext>
            </a:extLst>
          </p:cNvPr>
          <p:cNvPicPr>
            <a:picLocks noChangeAspect="1"/>
          </p:cNvPicPr>
          <p:nvPr/>
        </p:nvPicPr>
        <p:blipFill rotWithShape="1">
          <a:blip r:embed="rId7"/>
          <a:srcRect l="-1" r="161" b="498"/>
          <a:stretch/>
        </p:blipFill>
        <p:spPr>
          <a:xfrm>
            <a:off x="647373" y="5499160"/>
            <a:ext cx="1978157" cy="733083"/>
          </a:xfrm>
          <a:prstGeom prst="roundRect">
            <a:avLst>
              <a:gd name="adj" fmla="val 3978"/>
            </a:avLst>
          </a:prstGeom>
          <a:ln>
            <a:noFill/>
          </a:ln>
          <a:effectLst>
            <a:softEdge rad="12700"/>
          </a:effectLst>
        </p:spPr>
      </p:pic>
      <p:sp>
        <p:nvSpPr>
          <p:cNvPr id="8" name="Google Shape;818;p30">
            <a:extLst>
              <a:ext uri="{FF2B5EF4-FFF2-40B4-BE49-F238E27FC236}">
                <a16:creationId xmlns:a16="http://schemas.microsoft.com/office/drawing/2014/main" id="{B92F7EB9-7924-AEAE-6395-F0B907FC0B88}"/>
              </a:ext>
            </a:extLst>
          </p:cNvPr>
          <p:cNvSpPr txBox="1">
            <a:spLocks/>
          </p:cNvSpPr>
          <p:nvPr/>
        </p:nvSpPr>
        <p:spPr>
          <a:xfrm>
            <a:off x="2982146" y="4724066"/>
            <a:ext cx="5018785" cy="86073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SzPts val="7000"/>
              <a:buFont typeface="Aldrich"/>
              <a:buNone/>
              <a:defRPr sz="7000" b="1" i="0" u="none" strike="noStrike" cap="none">
                <a:solidFill>
                  <a:schemeClr val="lt1"/>
                </a:solidFill>
                <a:latin typeface="DM Sans"/>
                <a:ea typeface="DM Sans"/>
                <a:cs typeface="DM Sans"/>
                <a:sym typeface="DM Sans"/>
              </a:defRPr>
            </a:lvl1pPr>
            <a:lvl2pPr marR="0" lvl="1"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2pPr>
            <a:lvl3pPr marR="0" lvl="2"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3pPr>
            <a:lvl4pPr marR="0" lvl="3"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4pPr>
            <a:lvl5pPr marR="0" lvl="4"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5pPr>
            <a:lvl6pPr marR="0" lvl="5"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6pPr>
            <a:lvl7pPr marR="0" lvl="6"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7pPr>
            <a:lvl8pPr marR="0" lvl="7"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8pPr>
            <a:lvl9pPr marR="0" lvl="8"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9pPr>
          </a:lstStyle>
          <a:p>
            <a:pPr algn="l"/>
            <a:r>
              <a:rPr lang="en-GB" sz="3600" dirty="0"/>
              <a:t>Powerful Sales Tool</a:t>
            </a:r>
          </a:p>
          <a:p>
            <a:endParaRPr lang="en-GB" dirty="0"/>
          </a:p>
        </p:txBody>
      </p:sp>
      <p:sp>
        <p:nvSpPr>
          <p:cNvPr id="9" name="Google Shape;819;p30">
            <a:extLst>
              <a:ext uri="{FF2B5EF4-FFF2-40B4-BE49-F238E27FC236}">
                <a16:creationId xmlns:a16="http://schemas.microsoft.com/office/drawing/2014/main" id="{E3D3EFC5-ABCB-E6C9-8182-46FBD74CB87A}"/>
              </a:ext>
            </a:extLst>
          </p:cNvPr>
          <p:cNvSpPr txBox="1">
            <a:spLocks/>
          </p:cNvSpPr>
          <p:nvPr/>
        </p:nvSpPr>
        <p:spPr>
          <a:xfrm>
            <a:off x="3062858" y="5366341"/>
            <a:ext cx="4730683" cy="9846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r"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r"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r"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l">
              <a:buFont typeface="DM Sans"/>
              <a:buNone/>
            </a:pPr>
            <a:r>
              <a:rPr lang="en-GB" sz="1400" dirty="0"/>
              <a:t>HMI’s represent the product and is how customers interact with our machines.</a:t>
            </a:r>
          </a:p>
          <a:p>
            <a:pPr marL="0" indent="0" algn="l">
              <a:buFont typeface="DM Sans"/>
              <a:buNone/>
            </a:pPr>
            <a:r>
              <a:rPr lang="en-GB" sz="1400" dirty="0"/>
              <a:t>We need to let them feel like our machines are up-to-date with the latest tech.</a:t>
            </a:r>
          </a:p>
          <a:p>
            <a:pPr marL="0" indent="0" algn="l">
              <a:spcBef>
                <a:spcPts val="2100"/>
              </a:spcBef>
              <a:spcAft>
                <a:spcPts val="2100"/>
              </a:spcAft>
              <a:buFont typeface="DM Sans"/>
              <a:buNone/>
            </a:pPr>
            <a:endParaRPr lang="en-GB" sz="1400" dirty="0"/>
          </a:p>
        </p:txBody>
      </p:sp>
    </p:spTree>
    <p:extLst>
      <p:ext uri="{BB962C8B-B14F-4D97-AF65-F5344CB8AC3E}">
        <p14:creationId xmlns:p14="http://schemas.microsoft.com/office/powerpoint/2010/main" val="2977499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7003355" y="485431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dirty="0"/>
              <a:t>Do you have any questions?</a:t>
            </a:r>
            <a:endParaRPr dirty="0"/>
          </a:p>
        </p:txBody>
      </p:sp>
      <p:sp>
        <p:nvSpPr>
          <p:cNvPr id="1210" name="Google Shape;1210;p42"/>
          <p:cNvSpPr txBox="1">
            <a:spLocks noGrp="1"/>
          </p:cNvSpPr>
          <p:nvPr>
            <p:ph type="body" idx="2"/>
          </p:nvPr>
        </p:nvSpPr>
        <p:spPr>
          <a:xfrm>
            <a:off x="5592845" y="5213260"/>
            <a:ext cx="5581500" cy="1341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GB" dirty="0"/>
              <a:t>S.Siwasubramaniam@scarab.fayat.com</a:t>
            </a:r>
            <a:endParaRPr dirty="0"/>
          </a:p>
          <a:p>
            <a:pPr marL="0" lvl="0" indent="0" algn="r" rtl="0">
              <a:spcBef>
                <a:spcPts val="0"/>
              </a:spcBef>
              <a:spcAft>
                <a:spcPts val="0"/>
              </a:spcAft>
              <a:buNone/>
            </a:pPr>
            <a:endParaRPr dirty="0"/>
          </a:p>
          <a:p>
            <a:pPr marL="0" lvl="0" indent="0" algn="r" rtl="0">
              <a:spcBef>
                <a:spcPts val="0"/>
              </a:spcBef>
              <a:spcAft>
                <a:spcPts val="0"/>
              </a:spcAft>
              <a:buNone/>
            </a:pPr>
            <a:endParaRPr dirty="0"/>
          </a:p>
        </p:txBody>
      </p:sp>
      <p:sp>
        <p:nvSpPr>
          <p:cNvPr id="1211" name="Google Shape;1211;p42"/>
          <p:cNvSpPr/>
          <p:nvPr/>
        </p:nvSpPr>
        <p:spPr>
          <a:xfrm>
            <a:off x="6692779" y="3905558"/>
            <a:ext cx="4400846" cy="801851"/>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698631" scaled="0"/>
                </a:gradFill>
                <a:latin typeface="DM Sans"/>
              </a:rPr>
              <a:t>Thank you!</a:t>
            </a:r>
          </a:p>
        </p:txBody>
      </p:sp>
      <p:pic>
        <p:nvPicPr>
          <p:cNvPr id="6146" name="Picture 2" descr="Linkedin Logo, symbol, meaning, history, Vector, PNG">
            <a:extLst>
              <a:ext uri="{FF2B5EF4-FFF2-40B4-BE49-F238E27FC236}">
                <a16:creationId xmlns:a16="http://schemas.microsoft.com/office/drawing/2014/main" id="{EFFFDBCE-18F6-D801-3950-DABDF7CCDA3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086" b="21826"/>
          <a:stretch/>
        </p:blipFill>
        <p:spPr bwMode="auto">
          <a:xfrm>
            <a:off x="9389973" y="5719111"/>
            <a:ext cx="1703652" cy="5087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59;p40">
            <a:extLst>
              <a:ext uri="{FF2B5EF4-FFF2-40B4-BE49-F238E27FC236}">
                <a16:creationId xmlns:a16="http://schemas.microsoft.com/office/drawing/2014/main" id="{4F92032A-0C34-920F-B470-AE231F6CEEFC}"/>
              </a:ext>
            </a:extLst>
          </p:cNvPr>
          <p:cNvSpPr/>
          <p:nvPr/>
        </p:nvSpPr>
        <p:spPr>
          <a:xfrm rot="16205322">
            <a:off x="2747418" y="-1215033"/>
            <a:ext cx="2489933" cy="6515450"/>
          </a:xfrm>
          <a:prstGeom prst="roundRect">
            <a:avLst>
              <a:gd name="adj" fmla="val 790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 name="Google Shape;1159;p40">
            <a:extLst>
              <a:ext uri="{FF2B5EF4-FFF2-40B4-BE49-F238E27FC236}">
                <a16:creationId xmlns:a16="http://schemas.microsoft.com/office/drawing/2014/main" id="{6EAF9E98-45D7-3632-AF92-9138F21F4E6B}"/>
              </a:ext>
            </a:extLst>
          </p:cNvPr>
          <p:cNvSpPr/>
          <p:nvPr/>
        </p:nvSpPr>
        <p:spPr>
          <a:xfrm rot="16205322">
            <a:off x="2806549" y="-1115244"/>
            <a:ext cx="2335466" cy="6304744"/>
          </a:xfrm>
          <a:prstGeom prst="roundRect">
            <a:avLst>
              <a:gd name="adj" fmla="val 4520"/>
            </a:avLst>
          </a:prstGeom>
          <a:solidFill>
            <a:srgbClr val="000000"/>
          </a:solidFill>
          <a:ln w="38100" cap="flat" cmpd="sng">
            <a:no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CB32B521-E66D-04B3-3B4F-A335EC762561}"/>
              </a:ext>
            </a:extLst>
          </p:cNvPr>
          <p:cNvPicPr>
            <a:picLocks noChangeAspect="1"/>
          </p:cNvPicPr>
          <p:nvPr/>
        </p:nvPicPr>
        <p:blipFill rotWithShape="1">
          <a:blip r:embed="rId4"/>
          <a:srcRect l="-1" r="161" b="498"/>
          <a:stretch/>
        </p:blipFill>
        <p:spPr>
          <a:xfrm>
            <a:off x="795269" y="854044"/>
            <a:ext cx="6393845" cy="2369490"/>
          </a:xfrm>
          <a:prstGeom prst="roundRect">
            <a:avLst>
              <a:gd name="adj" fmla="val 3978"/>
            </a:avLst>
          </a:prstGeom>
          <a:ln>
            <a:noFill/>
          </a:ln>
          <a:effectLst>
            <a:softEdge rad="12700"/>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2698631" scaled="0"/>
        </a:gradFill>
        <a:effectLst/>
      </p:bgPr>
    </p:bg>
    <p:spTree>
      <p:nvGrpSpPr>
        <p:cNvPr id="1" name="Shape 1215"/>
        <p:cNvGrpSpPr/>
        <p:nvPr/>
      </p:nvGrpSpPr>
      <p:grpSpPr>
        <a:xfrm>
          <a:off x="0" y="0"/>
          <a:ext cx="0" cy="0"/>
          <a:chOff x="0" y="0"/>
          <a:chExt cx="0" cy="0"/>
        </a:xfrm>
      </p:grpSpPr>
      <p:sp>
        <p:nvSpPr>
          <p:cNvPr id="1216" name="Google Shape;1216;p43"/>
          <p:cNvSpPr txBox="1">
            <a:spLocks noGrp="1"/>
          </p:cNvSpPr>
          <p:nvPr>
            <p:ph type="title"/>
          </p:nvPr>
        </p:nvSpPr>
        <p:spPr>
          <a:xfrm>
            <a:off x="858975" y="1607525"/>
            <a:ext cx="10356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dirty="0">
                <a:solidFill>
                  <a:schemeClr val="dk1"/>
                </a:solidFill>
              </a:rPr>
              <a:t>Credits.</a:t>
            </a:r>
            <a:endParaRPr sz="5100" dirty="0">
              <a:solidFill>
                <a:schemeClr val="dk1"/>
              </a:solidFill>
            </a:endParaRPr>
          </a:p>
        </p:txBody>
      </p:sp>
      <p:sp>
        <p:nvSpPr>
          <p:cNvPr id="1217" name="Google Shape;1217;p43"/>
          <p:cNvSpPr txBox="1">
            <a:spLocks noGrp="1"/>
          </p:cNvSpPr>
          <p:nvPr>
            <p:ph type="body" idx="1"/>
          </p:nvPr>
        </p:nvSpPr>
        <p:spPr>
          <a:xfrm>
            <a:off x="859161" y="2608175"/>
            <a:ext cx="10356000" cy="1058852"/>
          </a:xfrm>
          <a:prstGeom prst="rect">
            <a:avLst/>
          </a:prstGeom>
        </p:spPr>
        <p:txBody>
          <a:bodyPr spcFirstLastPara="1" wrap="square" lIns="121900" tIns="121900" rIns="121900" bIns="121900" numCol="3" anchor="t" anchorCtr="0">
            <a:noAutofit/>
          </a:bodyPr>
          <a:lstStyle/>
          <a:p>
            <a:pPr marL="0" lvl="0" indent="0" algn="l" rtl="0">
              <a:spcBef>
                <a:spcPts val="0"/>
              </a:spcBef>
              <a:spcAft>
                <a:spcPts val="0"/>
              </a:spcAft>
              <a:buNone/>
            </a:pPr>
            <a:r>
              <a:rPr lang="en-GB" sz="1400" dirty="0">
                <a:solidFill>
                  <a:schemeClr val="accent6">
                    <a:lumMod val="75000"/>
                  </a:schemeClr>
                </a:solidFill>
              </a:rPr>
              <a:t>Demo Developed on: Qt Design Studio</a:t>
            </a:r>
            <a:endParaRPr sz="1400" dirty="0">
              <a:solidFill>
                <a:schemeClr val="accent6">
                  <a:lumMod val="75000"/>
                </a:schemeClr>
              </a:solidFill>
            </a:endParaRPr>
          </a:p>
          <a:p>
            <a:pPr marL="0" lvl="0" indent="0" algn="l" rtl="0">
              <a:spcBef>
                <a:spcPts val="2100"/>
              </a:spcBef>
              <a:spcAft>
                <a:spcPts val="0"/>
              </a:spcAft>
              <a:buNone/>
            </a:pPr>
            <a:r>
              <a:rPr lang="en" sz="1400" dirty="0">
                <a:solidFill>
                  <a:schemeClr val="accent6">
                    <a:lumMod val="75000"/>
                  </a:schemeClr>
                </a:solidFill>
              </a:rPr>
              <a:t>Project Supervisor : </a:t>
            </a:r>
            <a:r>
              <a:rPr lang="en-GB" sz="1400" dirty="0">
                <a:solidFill>
                  <a:schemeClr val="accent6">
                    <a:lumMod val="75000"/>
                  </a:schemeClr>
                </a:solidFill>
              </a:rPr>
              <a:t>James Carter          </a:t>
            </a:r>
          </a:p>
          <a:p>
            <a:pPr marL="0" lvl="0" indent="0" algn="l" rtl="0">
              <a:spcBef>
                <a:spcPts val="2100"/>
              </a:spcBef>
              <a:spcAft>
                <a:spcPts val="0"/>
              </a:spcAft>
              <a:buNone/>
            </a:pPr>
            <a:endParaRPr lang="en-GB" sz="1400" dirty="0">
              <a:solidFill>
                <a:schemeClr val="accent6">
                  <a:lumMod val="75000"/>
                </a:schemeClr>
              </a:solidFill>
            </a:endParaRPr>
          </a:p>
          <a:p>
            <a:pPr marL="0" lvl="0" indent="0" algn="l" rtl="0">
              <a:spcBef>
                <a:spcPts val="2100"/>
              </a:spcBef>
              <a:spcAft>
                <a:spcPts val="0"/>
              </a:spcAft>
              <a:buNone/>
            </a:pPr>
            <a:r>
              <a:rPr lang="en-GB" sz="1400" dirty="0">
                <a:solidFill>
                  <a:schemeClr val="accent6">
                    <a:lumMod val="75000"/>
                  </a:schemeClr>
                </a:solidFill>
              </a:rPr>
              <a:t>Qt Account Manager: Szymon Moskal</a:t>
            </a:r>
          </a:p>
          <a:p>
            <a:pPr marL="0" lvl="0" indent="0" algn="l" rtl="0">
              <a:spcBef>
                <a:spcPts val="2100"/>
              </a:spcBef>
              <a:spcAft>
                <a:spcPts val="0"/>
              </a:spcAft>
              <a:buNone/>
            </a:pPr>
            <a:r>
              <a:rPr lang="en-GB" sz="1400" dirty="0">
                <a:solidFill>
                  <a:schemeClr val="accent6">
                    <a:lumMod val="75000"/>
                  </a:schemeClr>
                </a:solidFill>
              </a:rPr>
              <a:t>Qt Technical Support: Erwan Coz</a:t>
            </a:r>
          </a:p>
          <a:p>
            <a:pPr marL="0" lvl="0" indent="0" algn="l" rtl="0">
              <a:spcBef>
                <a:spcPts val="2100"/>
              </a:spcBef>
              <a:spcAft>
                <a:spcPts val="0"/>
              </a:spcAft>
              <a:buNone/>
            </a:pPr>
            <a:r>
              <a:rPr lang="en-GB" sz="1400" dirty="0">
                <a:solidFill>
                  <a:schemeClr val="accent6">
                    <a:lumMod val="75000"/>
                  </a:schemeClr>
                </a:solidFill>
              </a:rPr>
              <a:t>			        IFM Technical Support: John Hedges</a:t>
            </a:r>
          </a:p>
          <a:p>
            <a:pPr marL="0" lvl="0" indent="0" algn="l" rtl="0">
              <a:spcBef>
                <a:spcPts val="2100"/>
              </a:spcBef>
              <a:spcAft>
                <a:spcPts val="0"/>
              </a:spcAft>
              <a:buNone/>
            </a:pPr>
            <a:endParaRPr dirty="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50BFD911-D3D7-DBB5-C456-CAEFE43ABC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6415" y="1600225"/>
            <a:ext cx="9861119" cy="3966275"/>
          </a:xfrm>
          <a:prstGeom prst="rect">
            <a:avLst/>
          </a:prstGeom>
        </p:spPr>
      </p:pic>
    </p:spTree>
    <p:extLst>
      <p:ext uri="{BB962C8B-B14F-4D97-AF65-F5344CB8AC3E}">
        <p14:creationId xmlns:p14="http://schemas.microsoft.com/office/powerpoint/2010/main" val="58586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A study into the existing solutions and what the market demands are.</a:t>
            </a:r>
            <a:endParaRPr dirty="0"/>
          </a:p>
          <a:p>
            <a:pPr marL="0" lvl="0" indent="0" algn="l" rtl="0">
              <a:spcBef>
                <a:spcPts val="2100"/>
              </a:spcBef>
              <a:spcAft>
                <a:spcPts val="2100"/>
              </a:spcAft>
              <a:buNone/>
            </a:pPr>
            <a:r>
              <a:rPr lang="en" dirty="0"/>
              <a:t>Let’s have a look at what is currently being done in the industry…</a:t>
            </a:r>
            <a:endParaRPr dirty="0"/>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Market Research and Demand</a:t>
            </a:r>
            <a:endParaRPr dirty="0"/>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DM Sans"/>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4" name="Rectangle 3">
            <a:extLst>
              <a:ext uri="{FF2B5EF4-FFF2-40B4-BE49-F238E27FC236}">
                <a16:creationId xmlns:a16="http://schemas.microsoft.com/office/drawing/2014/main" id="{CB1756B7-BD8F-B44C-D82B-A9CA061F2FEE}"/>
              </a:ext>
            </a:extLst>
          </p:cNvPr>
          <p:cNvSpPr/>
          <p:nvPr/>
        </p:nvSpPr>
        <p:spPr>
          <a:xfrm rot="259013">
            <a:off x="535740" y="892155"/>
            <a:ext cx="5804485" cy="42623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6" name="Google Shape;826;p31"/>
          <p:cNvSpPr txBox="1">
            <a:spLocks noGrp="1"/>
          </p:cNvSpPr>
          <p:nvPr>
            <p:ph type="title"/>
          </p:nvPr>
        </p:nvSpPr>
        <p:spPr>
          <a:xfrm>
            <a:off x="6973750" y="3161199"/>
            <a:ext cx="4249053" cy="1684422"/>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4400" dirty="0">
                <a:solidFill>
                  <a:schemeClr val="tx1">
                    <a:lumMod val="10000"/>
                    <a:lumOff val="90000"/>
                  </a:schemeClr>
                </a:solidFill>
              </a:rPr>
              <a:t>Csense touch-display</a:t>
            </a:r>
            <a:endParaRPr sz="4400" dirty="0">
              <a:solidFill>
                <a:schemeClr val="tx1">
                  <a:lumMod val="10000"/>
                  <a:lumOff val="90000"/>
                </a:schemeClr>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27" name="Google Shape;827;p31"/>
          <p:cNvSpPr txBox="1">
            <a:spLocks noGrp="1"/>
          </p:cNvSpPr>
          <p:nvPr>
            <p:ph type="body"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Fairly simple HMI design with interactable 2D graphics and some limited visual feedback but the 2D graphics are still better developed than what we have at the moment. </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3" name="Picture 2" descr="Graphical user interface, application&#10;&#10;Description automatically generated">
            <a:extLst>
              <a:ext uri="{FF2B5EF4-FFF2-40B4-BE49-F238E27FC236}">
                <a16:creationId xmlns:a16="http://schemas.microsoft.com/office/drawing/2014/main" id="{5B1069F9-6EBB-A8C3-0A7E-32F4681C69E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Lst>
          </a:blip>
          <a:srcRect r="9213"/>
          <a:stretch/>
        </p:blipFill>
        <p:spPr>
          <a:xfrm>
            <a:off x="535740" y="892155"/>
            <a:ext cx="5804485" cy="4262320"/>
          </a:xfrm>
          <a:prstGeom prst="rect">
            <a:avLst/>
          </a:prstGeom>
        </p:spPr>
      </p:pic>
      <p:pic>
        <p:nvPicPr>
          <p:cNvPr id="1026" name="Picture 2">
            <a:extLst>
              <a:ext uri="{FF2B5EF4-FFF2-40B4-BE49-F238E27FC236}">
                <a16:creationId xmlns:a16="http://schemas.microsoft.com/office/drawing/2014/main" id="{32849935-BB34-B4B8-31C6-59CCA7E5D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393" y="2111132"/>
            <a:ext cx="3653869" cy="773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6" name="Rectangle 5">
            <a:extLst>
              <a:ext uri="{FF2B5EF4-FFF2-40B4-BE49-F238E27FC236}">
                <a16:creationId xmlns:a16="http://schemas.microsoft.com/office/drawing/2014/main" id="{D11BEA45-0C66-FAFA-4361-6A2408A68421}"/>
              </a:ext>
            </a:extLst>
          </p:cNvPr>
          <p:cNvSpPr/>
          <p:nvPr/>
        </p:nvSpPr>
        <p:spPr>
          <a:xfrm rot="21383210">
            <a:off x="3663279" y="983449"/>
            <a:ext cx="7742236" cy="4892972"/>
          </a:xfrm>
          <a:prstGeom prst="rect">
            <a:avLst/>
          </a:prstGeom>
          <a:solidFill>
            <a:srgbClr val="FFD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9" name="Google Shape;819;p30"/>
          <p:cNvSpPr txBox="1">
            <a:spLocks noGrp="1"/>
          </p:cNvSpPr>
          <p:nvPr>
            <p:ph type="body" idx="1"/>
          </p:nvPr>
        </p:nvSpPr>
        <p:spPr>
          <a:xfrm>
            <a:off x="241131" y="2379083"/>
            <a:ext cx="3192545" cy="2866686"/>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GB" dirty="0"/>
              <a:t>Modern, complex graphics</a:t>
            </a:r>
          </a:p>
          <a:p>
            <a:pPr marL="0" lvl="0" indent="0" algn="r" rtl="0">
              <a:spcBef>
                <a:spcPts val="0"/>
              </a:spcBef>
              <a:spcAft>
                <a:spcPts val="0"/>
              </a:spcAft>
              <a:buNone/>
            </a:pPr>
            <a:endParaRPr lang="en-GB" dirty="0"/>
          </a:p>
          <a:p>
            <a:pPr marL="0" lvl="0" indent="0" algn="r" rtl="0">
              <a:spcBef>
                <a:spcPts val="0"/>
              </a:spcBef>
              <a:spcAft>
                <a:spcPts val="0"/>
              </a:spcAft>
              <a:buNone/>
            </a:pPr>
            <a:r>
              <a:rPr lang="en-GB" dirty="0"/>
              <a:t>Intuitively designed to produce an easy to use efficient UI</a:t>
            </a:r>
          </a:p>
          <a:p>
            <a:pPr marL="0" lvl="0" indent="0" algn="r" rtl="0">
              <a:spcBef>
                <a:spcPts val="0"/>
              </a:spcBef>
              <a:spcAft>
                <a:spcPts val="0"/>
              </a:spcAft>
              <a:buNone/>
            </a:pPr>
            <a:endParaRPr lang="en-GB" dirty="0"/>
          </a:p>
          <a:p>
            <a:pPr marL="0" lvl="0" indent="0" algn="r" rtl="0">
              <a:spcBef>
                <a:spcPts val="0"/>
              </a:spcBef>
              <a:spcAft>
                <a:spcPts val="0"/>
              </a:spcAft>
              <a:buNone/>
            </a:pPr>
            <a:r>
              <a:rPr lang="en-GB" dirty="0"/>
              <a:t>Visual feedback on a 2D model of the machine </a:t>
            </a:r>
            <a:endParaRPr dirty="0"/>
          </a:p>
        </p:txBody>
      </p:sp>
      <p:pic>
        <p:nvPicPr>
          <p:cNvPr id="3" name="34-2-97cb8ad4">
            <a:hlinkClick r:id="" action="ppaction://media"/>
            <a:extLst>
              <a:ext uri="{FF2B5EF4-FFF2-40B4-BE49-F238E27FC236}">
                <a16:creationId xmlns:a16="http://schemas.microsoft.com/office/drawing/2014/main" id="{62F20892-8015-07CB-DD93-59B9ABE516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63279" y="981579"/>
            <a:ext cx="7742236" cy="4894842"/>
          </a:xfrm>
          <a:prstGeom prst="rect">
            <a:avLst/>
          </a:prstGeom>
        </p:spPr>
      </p:pic>
      <p:pic>
        <p:nvPicPr>
          <p:cNvPr id="2050" name="Picture 2">
            <a:extLst>
              <a:ext uri="{FF2B5EF4-FFF2-40B4-BE49-F238E27FC236}">
                <a16:creationId xmlns:a16="http://schemas.microsoft.com/office/drawing/2014/main" id="{6967B7BF-1DA2-2348-5646-C2857AB27CB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6333">
                        <a14:foregroundMark x1="39556" y1="38600" x2="39556" y2="43000"/>
                        <a14:foregroundMark x1="49667" y1="39200" x2="46556" y2="44000"/>
                        <a14:foregroundMark x1="79111" y1="40400" x2="77889" y2="46200"/>
                        <a14:foregroundMark x1="90778" y1="39200" x2="89444" y2="46200"/>
                        <a14:foregroundMark x1="96333" y1="51800" x2="96111" y2="56400"/>
                      </a14:backgroundRemoval>
                    </a14:imgEffect>
                    <a14:imgEffect>
                      <a14:sharpenSoften amount="50000"/>
                    </a14:imgEffect>
                    <a14:imgEffect>
                      <a14:saturation sat="400000"/>
                    </a14:imgEffect>
                  </a14:imgLayer>
                </a14:imgProps>
              </a:ext>
              <a:ext uri="{28A0092B-C50C-407E-A947-70E740481C1C}">
                <a14:useLocalDpi xmlns:a14="http://schemas.microsoft.com/office/drawing/2010/main" val="0"/>
              </a:ext>
            </a:extLst>
          </a:blip>
          <a:srcRect l="27781" t="31254" b="32924"/>
          <a:stretch/>
        </p:blipFill>
        <p:spPr bwMode="auto">
          <a:xfrm>
            <a:off x="331118" y="1260146"/>
            <a:ext cx="3012572" cy="830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4887FD-95D2-CDB7-7A80-4C10A9A38B91}"/>
              </a:ext>
            </a:extLst>
          </p:cNvPr>
          <p:cNvSpPr/>
          <p:nvPr/>
        </p:nvSpPr>
        <p:spPr>
          <a:xfrm>
            <a:off x="0" y="0"/>
            <a:ext cx="12192000" cy="1446963"/>
          </a:xfrm>
          <a:prstGeom prst="rect">
            <a:avLst/>
          </a:prstGeom>
          <a:solidFill>
            <a:srgbClr val="00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D097AFF-84FC-9862-EF04-940A615F1A33}"/>
              </a:ext>
            </a:extLst>
          </p:cNvPr>
          <p:cNvSpPr/>
          <p:nvPr/>
        </p:nvSpPr>
        <p:spPr>
          <a:xfrm>
            <a:off x="-18056" y="5411037"/>
            <a:ext cx="12192000" cy="1446963"/>
          </a:xfrm>
          <a:prstGeom prst="rect">
            <a:avLst/>
          </a:prstGeom>
          <a:solidFill>
            <a:srgbClr val="00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Screen Recording 1">
            <a:hlinkClick r:id="" action="ppaction://media"/>
            <a:extLst>
              <a:ext uri="{FF2B5EF4-FFF2-40B4-BE49-F238E27FC236}">
                <a16:creationId xmlns:a16="http://schemas.microsoft.com/office/drawing/2014/main" id="{342F5558-D028-CB67-6BF7-DC36663995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56" y="1256044"/>
            <a:ext cx="12155888" cy="4572000"/>
          </a:xfrm>
          <a:prstGeom prst="rect">
            <a:avLst/>
          </a:prstGeom>
        </p:spPr>
      </p:pic>
    </p:spTree>
    <p:extLst>
      <p:ext uri="{BB962C8B-B14F-4D97-AF65-F5344CB8AC3E}">
        <p14:creationId xmlns:p14="http://schemas.microsoft.com/office/powerpoint/2010/main" val="16589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Our Market</a:t>
            </a:r>
            <a:endParaRPr dirty="0"/>
          </a:p>
        </p:txBody>
      </p:sp>
      <p:sp>
        <p:nvSpPr>
          <p:cNvPr id="791" name="Google Shape;791;p27"/>
          <p:cNvSpPr txBox="1">
            <a:spLocks noGrp="1"/>
          </p:cNvSpPr>
          <p:nvPr>
            <p:ph type="body" idx="4"/>
          </p:nvPr>
        </p:nvSpPr>
        <p:spPr>
          <a:xfrm>
            <a:off x="6357852" y="2939295"/>
            <a:ext cx="4961100" cy="360560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HMI’S in industrial applications tend to be robust and clearly designed with functionality being its sole purpose.</a:t>
            </a:r>
            <a:endParaRPr dirty="0"/>
          </a:p>
          <a:p>
            <a:pPr marL="0" lvl="0" indent="0" algn="l" rtl="0">
              <a:spcBef>
                <a:spcPts val="2100"/>
              </a:spcBef>
              <a:spcAft>
                <a:spcPts val="2100"/>
              </a:spcAft>
              <a:buNone/>
            </a:pPr>
            <a:r>
              <a:rPr lang="en" dirty="0"/>
              <a:t>Graphics are ussually  very limited but there is a heavy focus on feedback data being presented to the operator.</a:t>
            </a:r>
          </a:p>
          <a:p>
            <a:pPr marL="0" lvl="0" indent="0" algn="l" rtl="0">
              <a:spcBef>
                <a:spcPts val="2100"/>
              </a:spcBef>
              <a:spcAft>
                <a:spcPts val="2100"/>
              </a:spcAft>
              <a:buNone/>
            </a:pPr>
            <a:r>
              <a:rPr lang="en" dirty="0"/>
              <a:t>Basic, feedback orientated, low-cost. </a:t>
            </a:r>
          </a:p>
        </p:txBody>
      </p:sp>
      <p:sp>
        <p:nvSpPr>
          <p:cNvPr id="792" name="Google Shape;792;p27"/>
          <p:cNvSpPr txBox="1">
            <a:spLocks noGrp="1"/>
          </p:cNvSpPr>
          <p:nvPr>
            <p:ph type="body" idx="3"/>
          </p:nvPr>
        </p:nvSpPr>
        <p:spPr>
          <a:xfrm>
            <a:off x="873350" y="2903199"/>
            <a:ext cx="4960800" cy="359385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The purpose of a HMI in the automotive industry is ultimately to allow a leisurely interaction by the user with their machine.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Tend to have minimalistic functionality in terms of operating the vehicle, and have a heavier focus on infotainment and overall aesthetic.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Modern, visually stunning and expensive.</a:t>
            </a:r>
            <a:endParaRPr dirty="0"/>
          </a:p>
          <a:p>
            <a:pPr marL="0" lvl="0" indent="0" algn="l" rtl="0">
              <a:spcBef>
                <a:spcPts val="2100"/>
              </a:spcBef>
              <a:spcAft>
                <a:spcPts val="2100"/>
              </a:spcAft>
              <a:buNone/>
            </a:pPr>
            <a:endParaRPr dirty="0"/>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Automotive</a:t>
            </a:r>
            <a:endParaRPr dirty="0"/>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Industrial</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48250" y="1848600"/>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2400" dirty="0">
                <a:solidFill>
                  <a:schemeClr val="tx1">
                    <a:lumMod val="10000"/>
                    <a:lumOff val="90000"/>
                  </a:schemeClr>
                </a:solidFill>
              </a:rPr>
              <a:t>As with most things time passes and technology advances, while CODESYS remains a robust and powerful tool for control application development it has limitations in modern user interaction. Smooth animation and attractive U</a:t>
            </a:r>
            <a:r>
              <a:rPr lang="en-GB" sz="2400" dirty="0">
                <a:solidFill>
                  <a:schemeClr val="tx1">
                    <a:lumMod val="10000"/>
                    <a:lumOff val="90000"/>
                  </a:schemeClr>
                </a:solidFill>
              </a:rPr>
              <a:t>Is are difficult to create in CODESYS requiring far greater levels of engineering spend in order to develop graphical interfaces that a modern user expects and are comfortable with.</a:t>
            </a:r>
            <a:endParaRPr sz="2400" dirty="0">
              <a:solidFill>
                <a:schemeClr val="tx1">
                  <a:lumMod val="10000"/>
                  <a:lumOff val="90000"/>
                </a:schemeClr>
              </a:solidFill>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3074" name="Picture 2" descr="CrossControl AB - accelopment">
            <a:extLst>
              <a:ext uri="{FF2B5EF4-FFF2-40B4-BE49-F238E27FC236}">
                <a16:creationId xmlns:a16="http://schemas.microsoft.com/office/drawing/2014/main" id="{578B621D-5E05-38BB-F0BF-F1AAE59F96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48" b="89950" l="4030" r="97262">
                        <a14:foregroundMark x1="12243" y1="35176" x2="12243" y2="35176"/>
                        <a14:foregroundMark x1="6312" y1="28643" x2="6312" y2="28643"/>
                        <a14:foregroundMark x1="29734" y1="46734" x2="29734" y2="46734"/>
                        <a14:foregroundMark x1="36730" y1="39698" x2="36730" y2="39698"/>
                        <a14:foregroundMark x1="44639" y1="40201" x2="44639" y2="40201"/>
                        <a14:foregroundMark x1="45856" y1="27136" x2="45019" y2="31658"/>
                        <a14:foregroundMark x1="56122" y1="29648" x2="54449" y2="31658"/>
                        <a14:foregroundMark x1="65247" y1="31658" x2="63650" y2="44221"/>
                        <a14:foregroundMark x1="75133" y1="28643" x2="74373" y2="38693"/>
                        <a14:foregroundMark x1="80837" y1="34171" x2="80989" y2="40704"/>
                        <a14:foregroundMark x1="86768" y1="35678" x2="84791" y2="53266"/>
                        <a14:foregroundMark x1="93384" y1="49246" x2="93460" y2="55779"/>
                        <a14:foregroundMark x1="97186" y1="34171" x2="97338" y2="45226"/>
                        <a14:foregroundMark x1="4943" y1="76884" x2="4030" y2="72362"/>
                        <a14:foregroundMark x1="7605" y1="78894" x2="8745" y2="76884"/>
                        <a14:foregroundMark x1="12243" y1="44724" x2="12319" y2="51256"/>
                        <a14:foregroundMark x1="12548" y1="55276" x2="12700" y2="66834"/>
                        <a14:foregroundMark x1="17338" y1="39698" x2="17338" y2="46734"/>
                        <a14:foregroundMark x1="18023" y1="37688" x2="20000" y2="29648"/>
                        <a14:foregroundMark x1="32852" y1="57789" x2="30114" y2="49749"/>
                        <a14:foregroundMark x1="33080" y1="66332" x2="31711" y2="76884"/>
                        <a14:foregroundMark x1="36122" y1="43719" x2="37795" y2="48241"/>
                        <a14:foregroundMark x1="29125" y1="78894" x2="30114" y2="78894"/>
                        <a14:foregroundMark x1="29506" y1="77889" x2="28289" y2="71357"/>
                        <a14:foregroundMark x1="30114" y1="78894" x2="29278" y2="77889"/>
                        <a14:foregroundMark x1="30722" y1="83920" x2="29125" y2="81910"/>
                        <a14:foregroundMark x1="38986" y1="59306" x2="39240" y2="54774"/>
                        <a14:foregroundMark x1="37719" y1="81910" x2="38088" y2="75328"/>
                        <a14:foregroundMark x1="39240" y1="54774" x2="38099" y2="53266"/>
                        <a14:foregroundMark x1="44183" y1="42714" x2="44791" y2="69347"/>
                        <a14:foregroundMark x1="40076" y1="29648" x2="40532" y2="31658"/>
                        <a14:backgroundMark x1="39011" y1="68342" x2="39011" y2="68342"/>
                        <a14:backgroundMark x1="38403" y1="68342" x2="38403" y2="68342"/>
                        <a14:backgroundMark x1="39011" y1="70352" x2="38327" y2="67839"/>
                        <a14:backgroundMark x1="38859" y1="68844" x2="37490" y2="69347"/>
                        <a14:backgroundMark x1="38783" y1="67839" x2="38403" y2="64824"/>
                        <a14:backgroundMark x1="39011" y1="66834" x2="38479" y2="64824"/>
                        <a14:backgroundMark x1="39087" y1="67839" x2="38479" y2="64322"/>
                        <a14:backgroundMark x1="39163" y1="66332" x2="37795" y2="62312"/>
                        <a14:backgroundMark x1="38479" y1="62312" x2="39240" y2="66332"/>
                      </a14:backgroundRemoval>
                    </a14:imgEffect>
                  </a14:imgLayer>
                </a14:imgProps>
              </a:ext>
              <a:ext uri="{28A0092B-C50C-407E-A947-70E740481C1C}">
                <a14:useLocalDpi xmlns:a14="http://schemas.microsoft.com/office/drawing/2010/main" val="0"/>
              </a:ext>
            </a:extLst>
          </a:blip>
          <a:srcRect/>
          <a:stretch>
            <a:fillRect/>
          </a:stretch>
        </p:blipFill>
        <p:spPr bwMode="auto">
          <a:xfrm>
            <a:off x="5137485" y="6130772"/>
            <a:ext cx="2791326" cy="42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lidesMania · Modern Dark ">
  <a:themeElements>
    <a:clrScheme name="Custom 49">
      <a:dk1>
        <a:srgbClr val="2A2A2A"/>
      </a:dk1>
      <a:lt1>
        <a:srgbClr val="0070C0"/>
      </a:lt1>
      <a:dk2>
        <a:srgbClr val="F0F0F0"/>
      </a:dk2>
      <a:lt2>
        <a:srgbClr val="0070C0"/>
      </a:lt2>
      <a:accent1>
        <a:srgbClr val="0070C0"/>
      </a:accent1>
      <a:accent2>
        <a:srgbClr val="0070C0"/>
      </a:accent2>
      <a:accent3>
        <a:srgbClr val="0070C0"/>
      </a:accent3>
      <a:accent4>
        <a:srgbClr val="0070C0"/>
      </a:accent4>
      <a:accent5>
        <a:srgbClr val="0070C0"/>
      </a:accent5>
      <a:accent6>
        <a:srgbClr val="474747"/>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1502</TotalTime>
  <Words>1476</Words>
  <Application>Microsoft Macintosh PowerPoint</Application>
  <PresentationFormat>Widescreen</PresentationFormat>
  <Paragraphs>168</Paragraphs>
  <Slides>33</Slides>
  <Notes>31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DM Sans</vt:lpstr>
      <vt:lpstr>Calibri</vt:lpstr>
      <vt:lpstr>Arial</vt:lpstr>
      <vt:lpstr>Griffy</vt:lpstr>
      <vt:lpstr>Aldrich</vt:lpstr>
      <vt:lpstr>Abril Fatface</vt:lpstr>
      <vt:lpstr>SlidesMania · Modern Dark </vt:lpstr>
      <vt:lpstr>PowerPoint Presentation</vt:lpstr>
      <vt:lpstr>R&amp;D…</vt:lpstr>
      <vt:lpstr>01 – Research</vt:lpstr>
      <vt:lpstr>Market Research and Demand</vt:lpstr>
      <vt:lpstr>Csense touch-display  </vt:lpstr>
      <vt:lpstr>PowerPoint Presentation</vt:lpstr>
      <vt:lpstr>PowerPoint Presentation</vt:lpstr>
      <vt:lpstr>Our Market</vt:lpstr>
      <vt:lpstr>As with most things time passes and technology advances, while CODESYS remains a robust and powerful tool for control application development it has limitations in modern user interaction. Smooth animation and attractive UIs are difficult to create in CODESYS requiring far greater levels of engineering spend in order to develop graphical interfaces that a modern user expects and are comfortable with.</vt:lpstr>
      <vt:lpstr>It’s time to move on.   </vt:lpstr>
      <vt:lpstr>Our Software Options </vt:lpstr>
      <vt:lpstr>Development Software</vt:lpstr>
      <vt:lpstr>The Options…</vt:lpstr>
      <vt:lpstr>PowerPoint Presentation</vt:lpstr>
      <vt:lpstr>PowerPoint Presentation</vt:lpstr>
      <vt:lpstr>Did you know?</vt:lpstr>
      <vt:lpstr>PowerPoint Presentation</vt:lpstr>
      <vt:lpstr>Fully data-driven 3D rendering engine   </vt:lpstr>
      <vt:lpstr>Real-time feedback in a rich 3D environment </vt:lpstr>
      <vt:lpstr>Driver Applications  </vt:lpstr>
      <vt:lpstr>System Integration</vt:lpstr>
      <vt:lpstr>By combining CODESYS with Qt, system developers with existing CODESYS applications (and who are understandably hesitant to move to alternative tools and invest in building completely new applications) can take advantage of Qt’s strengths to deliver modern intuitive applications with minimal additional resources and reuse all of their CODESYS experience and resources. </vt:lpstr>
      <vt:lpstr>Is it compatible?</vt:lpstr>
      <vt:lpstr>PowerPoint Presentation</vt:lpstr>
      <vt:lpstr>Ideas for future development…</vt:lpstr>
      <vt:lpstr>Cost Analysis and Project Timeline</vt:lpstr>
      <vt:lpstr>Cost Analysis</vt:lpstr>
      <vt:lpstr>How long will development take?</vt:lpstr>
      <vt:lpstr>PowerPoint Presentation</vt:lpstr>
      <vt:lpstr>Group Development </vt:lpstr>
      <vt:lpstr>PowerPoint Presentation</vt:lpstr>
      <vt:lpstr>Credits.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Santthos Siwasubramaniam</dc:creator>
  <cp:lastModifiedBy>Santthos Siwasubramaniam [mn18sks]</cp:lastModifiedBy>
  <cp:revision>17</cp:revision>
  <dcterms:modified xsi:type="dcterms:W3CDTF">2023-07-21T13:55:25Z</dcterms:modified>
</cp:coreProperties>
</file>